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notesMasterIdLst>
    <p:notesMasterId r:id="rId37"/>
  </p:notesMasterIdLst>
  <p:sldIdLst>
    <p:sldId id="257" r:id="rId2"/>
    <p:sldId id="298" r:id="rId3"/>
    <p:sldId id="383" r:id="rId4"/>
    <p:sldId id="384" r:id="rId5"/>
    <p:sldId id="301" r:id="rId6"/>
    <p:sldId id="263" r:id="rId7"/>
    <p:sldId id="376" r:id="rId8"/>
    <p:sldId id="378" r:id="rId9"/>
    <p:sldId id="260" r:id="rId10"/>
    <p:sldId id="370" r:id="rId11"/>
    <p:sldId id="299" r:id="rId12"/>
    <p:sldId id="365" r:id="rId13"/>
    <p:sldId id="366" r:id="rId14"/>
    <p:sldId id="367" r:id="rId15"/>
    <p:sldId id="375" r:id="rId16"/>
    <p:sldId id="381" r:id="rId17"/>
    <p:sldId id="389" r:id="rId18"/>
    <p:sldId id="380" r:id="rId19"/>
    <p:sldId id="386" r:id="rId20"/>
    <p:sldId id="388" r:id="rId21"/>
    <p:sldId id="387" r:id="rId22"/>
    <p:sldId id="390" r:id="rId23"/>
    <p:sldId id="385" r:id="rId24"/>
    <p:sldId id="297" r:id="rId25"/>
    <p:sldId id="368" r:id="rId26"/>
    <p:sldId id="355" r:id="rId27"/>
    <p:sldId id="369" r:id="rId28"/>
    <p:sldId id="371" r:id="rId29"/>
    <p:sldId id="373" r:id="rId30"/>
    <p:sldId id="372" r:id="rId31"/>
    <p:sldId id="374" r:id="rId32"/>
    <p:sldId id="379" r:id="rId33"/>
    <p:sldId id="391" r:id="rId34"/>
    <p:sldId id="392" r:id="rId35"/>
    <p:sldId id="377" r:id="rId36"/>
  </p:sldIdLst>
  <p:sldSz cx="18288000" cy="10287000"/>
  <p:notesSz cx="6858000" cy="9144000"/>
  <p:embeddedFontLst>
    <p:embeddedFont>
      <p:font typeface="Zilla Slab Medium" panose="020B0604020202020204" charset="-94"/>
      <p:regular r:id="rId38"/>
    </p:embeddedFont>
    <p:embeddedFont>
      <p:font typeface="Wingdings 3" panose="05040102010807070707" pitchFamily="18" charset="2"/>
      <p:regular r:id="rId39"/>
    </p:embeddedFont>
    <p:embeddedFont>
      <p:font typeface="Roboto Bold" panose="020B0604020202020204" charset="0"/>
      <p:regular r:id="rId40"/>
    </p:embeddedFont>
    <p:embeddedFont>
      <p:font typeface="Tw Cen MT Condensed" panose="020B0606020104020203" pitchFamily="34" charset="0"/>
      <p:regular r:id="rId41"/>
      <p:bold r:id="rId42"/>
    </p:embeddedFont>
    <p:embeddedFont>
      <p:font typeface="Tw Cen MT" panose="020B0602020104020603"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Arimo" panose="020B060402020202020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C1F"/>
    <a:srgbClr val="D5C12B"/>
    <a:srgbClr val="FFCCFF"/>
    <a:srgbClr val="D9F6F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p:cViewPr varScale="1">
        <p:scale>
          <a:sx n="58" d="100"/>
          <a:sy n="58" d="100"/>
        </p:scale>
        <p:origin x="49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91C1E-603D-49DC-BE6E-9D6139493A12}" type="datetimeFigureOut">
              <a:rPr lang="tr-TR" smtClean="0"/>
              <a:t>20.10.2023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1F51C-5628-41CA-BA9C-50FBFBEF806B}" type="slidenum">
              <a:rPr lang="tr-TR" smtClean="0"/>
              <a:t>‹#›</a:t>
            </a:fld>
            <a:endParaRPr lang="tr-TR"/>
          </a:p>
        </p:txBody>
      </p:sp>
    </p:spTree>
    <p:extLst>
      <p:ext uri="{BB962C8B-B14F-4D97-AF65-F5344CB8AC3E}">
        <p14:creationId xmlns:p14="http://schemas.microsoft.com/office/powerpoint/2010/main" val="30688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7</a:t>
            </a:fld>
            <a:endParaRPr lang="tr-TR"/>
          </a:p>
        </p:txBody>
      </p:sp>
    </p:spTree>
    <p:extLst>
      <p:ext uri="{BB962C8B-B14F-4D97-AF65-F5344CB8AC3E}">
        <p14:creationId xmlns:p14="http://schemas.microsoft.com/office/powerpoint/2010/main" val="214117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8</a:t>
            </a:fld>
            <a:endParaRPr lang="tr-TR"/>
          </a:p>
        </p:txBody>
      </p:sp>
    </p:spTree>
    <p:extLst>
      <p:ext uri="{BB962C8B-B14F-4D97-AF65-F5344CB8AC3E}">
        <p14:creationId xmlns:p14="http://schemas.microsoft.com/office/powerpoint/2010/main" val="88573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16</a:t>
            </a:fld>
            <a:endParaRPr lang="tr-TR"/>
          </a:p>
        </p:txBody>
      </p:sp>
    </p:spTree>
    <p:extLst>
      <p:ext uri="{BB962C8B-B14F-4D97-AF65-F5344CB8AC3E}">
        <p14:creationId xmlns:p14="http://schemas.microsoft.com/office/powerpoint/2010/main" val="271203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17</a:t>
            </a:fld>
            <a:endParaRPr lang="tr-TR"/>
          </a:p>
        </p:txBody>
      </p:sp>
    </p:spTree>
    <p:extLst>
      <p:ext uri="{BB962C8B-B14F-4D97-AF65-F5344CB8AC3E}">
        <p14:creationId xmlns:p14="http://schemas.microsoft.com/office/powerpoint/2010/main" val="1797235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19</a:t>
            </a:fld>
            <a:endParaRPr lang="tr-TR"/>
          </a:p>
        </p:txBody>
      </p:sp>
    </p:spTree>
    <p:extLst>
      <p:ext uri="{BB962C8B-B14F-4D97-AF65-F5344CB8AC3E}">
        <p14:creationId xmlns:p14="http://schemas.microsoft.com/office/powerpoint/2010/main" val="2447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20</a:t>
            </a:fld>
            <a:endParaRPr lang="tr-TR"/>
          </a:p>
        </p:txBody>
      </p:sp>
    </p:spTree>
    <p:extLst>
      <p:ext uri="{BB962C8B-B14F-4D97-AF65-F5344CB8AC3E}">
        <p14:creationId xmlns:p14="http://schemas.microsoft.com/office/powerpoint/2010/main" val="174494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21</a:t>
            </a:fld>
            <a:endParaRPr lang="tr-TR"/>
          </a:p>
        </p:txBody>
      </p:sp>
    </p:spTree>
    <p:extLst>
      <p:ext uri="{BB962C8B-B14F-4D97-AF65-F5344CB8AC3E}">
        <p14:creationId xmlns:p14="http://schemas.microsoft.com/office/powerpoint/2010/main" val="301543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22</a:t>
            </a:fld>
            <a:endParaRPr lang="tr-TR"/>
          </a:p>
        </p:txBody>
      </p:sp>
    </p:spTree>
    <p:extLst>
      <p:ext uri="{BB962C8B-B14F-4D97-AF65-F5344CB8AC3E}">
        <p14:creationId xmlns:p14="http://schemas.microsoft.com/office/powerpoint/2010/main" val="3428451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tr-TR"/>
              <a:t>Asıl başlık stili için tıklatın</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3" name="Straight Connector 12"/>
          <p:cNvCxnSpPr/>
          <p:nvPr/>
        </p:nvCxnSpPr>
        <p:spPr>
          <a:xfrm flipV="1">
            <a:off x="12580263"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8288000" cy="6858002"/>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28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263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tr-TR"/>
              <a:t>Asıl başlık stili için tıklatın</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5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17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tr-TR"/>
              <a:t>Asıl başlık stili için tıklatın</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p:cNvCxnSpPr/>
          <p:nvPr/>
        </p:nvCxnSpPr>
        <p:spPr>
          <a:xfrm flipV="1">
            <a:off x="12580263" y="7896159"/>
            <a:ext cx="0" cy="1371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2"/>
            <a:ext cx="18288000" cy="6858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118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85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4" name="Content Placeholder 3"/>
          <p:cNvSpPr>
            <a:spLocks noGrp="1"/>
          </p:cNvSpPr>
          <p:nvPr>
            <p:ph sz="half" idx="2"/>
          </p:nvPr>
        </p:nvSpPr>
        <p:spPr>
          <a:xfrm>
            <a:off x="1536192" y="4451682"/>
            <a:ext cx="7132320" cy="501235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tr-TR"/>
              <a:t>Asıl metin stillerini düzenlemek için tıklatın</a:t>
            </a:r>
          </a:p>
        </p:txBody>
      </p:sp>
      <p:sp>
        <p:nvSpPr>
          <p:cNvPr id="6" name="Content Placeholder 5"/>
          <p:cNvSpPr>
            <a:spLocks noGrp="1"/>
          </p:cNvSpPr>
          <p:nvPr>
            <p:ph sz="quarter" idx="4"/>
          </p:nvPr>
        </p:nvSpPr>
        <p:spPr>
          <a:xfrm>
            <a:off x="8986332" y="4451682"/>
            <a:ext cx="7132320" cy="501235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5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40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39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tr-TR"/>
              <a:t>Asıl başlık stili için tıklatın</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705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simgeyi tıklatın</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1D8BD707-D9CF-40AE-B4C6-C98DA3205C09}" type="datetimeFigureOut">
              <a:rPr lang="en-US" smtClean="0"/>
              <a:pPr/>
              <a:t>10/20/2023</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8" name="Straight Connector 7"/>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039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hatayodm.meb.gov.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atayodm.meb.gov.tr/"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2" name="TextBox 2"/>
          <p:cNvSpPr txBox="1"/>
          <p:nvPr/>
        </p:nvSpPr>
        <p:spPr>
          <a:xfrm>
            <a:off x="581025" y="6564087"/>
            <a:ext cx="17125950" cy="1697581"/>
          </a:xfrm>
          <a:prstGeom prst="rect">
            <a:avLst/>
          </a:prstGeom>
        </p:spPr>
        <p:txBody>
          <a:bodyPr lIns="0" tIns="0" rIns="0" bIns="0" rtlCol="0" anchor="t">
            <a:spAutoFit/>
          </a:bodyPr>
          <a:lstStyle/>
          <a:p>
            <a:pPr algn="ctr">
              <a:lnSpc>
                <a:spcPts val="6593"/>
              </a:lnSpc>
            </a:pPr>
            <a:r>
              <a:rPr lang="tr-TR" sz="7200" spc="274" dirty="0">
                <a:solidFill>
                  <a:srgbClr val="FFFFFF"/>
                </a:solidFill>
                <a:latin typeface="Times New Roman" panose="02020603050405020304" pitchFamily="18" charset="0"/>
                <a:cs typeface="Times New Roman" panose="02020603050405020304" pitchFamily="18" charset="0"/>
              </a:rPr>
              <a:t>HATAY </a:t>
            </a:r>
            <a:r>
              <a:rPr lang="en-US" sz="7200" spc="274" dirty="0">
                <a:solidFill>
                  <a:srgbClr val="FFFFFF"/>
                </a:solidFill>
                <a:latin typeface="Times New Roman" panose="02020603050405020304" pitchFamily="18" charset="0"/>
                <a:cs typeface="Times New Roman" panose="02020603050405020304" pitchFamily="18" charset="0"/>
              </a:rPr>
              <a:t>ÖLÇME DEĞERLENDİRME MERKEZİ</a:t>
            </a:r>
          </a:p>
        </p:txBody>
      </p:sp>
      <p:pic>
        <p:nvPicPr>
          <p:cNvPr id="4" name="Resim 3">
            <a:extLst>
              <a:ext uri="{FF2B5EF4-FFF2-40B4-BE49-F238E27FC236}">
                <a16:creationId xmlns:a16="http://schemas.microsoft.com/office/drawing/2014/main" id="{1ED683C9-2CF4-4E04-87FA-A014959CD3F2}"/>
              </a:ext>
            </a:extLst>
          </p:cNvPr>
          <p:cNvPicPr>
            <a:picLocks noChangeAspect="1"/>
          </p:cNvPicPr>
          <p:nvPr/>
        </p:nvPicPr>
        <p:blipFill>
          <a:blip r:embed="rId2"/>
          <a:stretch>
            <a:fillRect/>
          </a:stretch>
        </p:blipFill>
        <p:spPr>
          <a:xfrm>
            <a:off x="5867400" y="495300"/>
            <a:ext cx="6248400" cy="5333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2"/>
          <a:stretch>
            <a:fillRect/>
          </a:stretch>
        </p:blipFill>
        <p:spPr>
          <a:xfrm>
            <a:off x="-4615072" y="571103"/>
            <a:ext cx="9230144" cy="9144793"/>
          </a:xfrm>
          <a:prstGeom prst="rect">
            <a:avLst/>
          </a:prstGeom>
        </p:spPr>
      </p:pic>
      <p:pic>
        <p:nvPicPr>
          <p:cNvPr id="9" name="Resim 8">
            <a:extLst>
              <a:ext uri="{FF2B5EF4-FFF2-40B4-BE49-F238E27FC236}">
                <a16:creationId xmlns:a16="http://schemas.microsoft.com/office/drawing/2014/main" id="{7DBCD6DB-0A56-F648-E2BF-0CF1345A14C1}"/>
              </a:ext>
            </a:extLst>
          </p:cNvPr>
          <p:cNvPicPr>
            <a:picLocks noChangeAspect="1"/>
          </p:cNvPicPr>
          <p:nvPr/>
        </p:nvPicPr>
        <p:blipFill>
          <a:blip r:embed="rId3"/>
          <a:stretch>
            <a:fillRect/>
          </a:stretch>
        </p:blipFill>
        <p:spPr>
          <a:xfrm>
            <a:off x="4358368" y="3278001"/>
            <a:ext cx="12868936" cy="3730996"/>
          </a:xfrm>
          <a:prstGeom prst="rect">
            <a:avLst/>
          </a:prstGeom>
        </p:spPr>
      </p:pic>
    </p:spTree>
    <p:extLst>
      <p:ext uri="{BB962C8B-B14F-4D97-AF65-F5344CB8AC3E}">
        <p14:creationId xmlns:p14="http://schemas.microsoft.com/office/powerpoint/2010/main" val="120096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8" name="TextBox 8"/>
          <p:cNvSpPr txBox="1"/>
          <p:nvPr/>
        </p:nvSpPr>
        <p:spPr>
          <a:xfrm>
            <a:off x="7189843" y="1566285"/>
            <a:ext cx="4316357"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I. DÖNEM II. YAZILI </a:t>
            </a:r>
          </a:p>
        </p:txBody>
      </p:sp>
      <p:pic>
        <p:nvPicPr>
          <p:cNvPr id="9" name="Resim 8"/>
          <p:cNvPicPr>
            <a:picLocks noChangeAspect="1"/>
          </p:cNvPicPr>
          <p:nvPr/>
        </p:nvPicPr>
        <p:blipFill>
          <a:blip r:embed="rId2"/>
          <a:stretch>
            <a:fillRect/>
          </a:stretch>
        </p:blipFill>
        <p:spPr>
          <a:xfrm>
            <a:off x="4738739" y="3953287"/>
            <a:ext cx="792549" cy="789816"/>
          </a:xfrm>
          <a:prstGeom prst="rect">
            <a:avLst/>
          </a:prstGeom>
        </p:spPr>
      </p:pic>
      <p:pic>
        <p:nvPicPr>
          <p:cNvPr id="11" name="Resim 10"/>
          <p:cNvPicPr>
            <a:picLocks noChangeAspect="1"/>
          </p:cNvPicPr>
          <p:nvPr/>
        </p:nvPicPr>
        <p:blipFill>
          <a:blip r:embed="rId3"/>
          <a:stretch>
            <a:fillRect/>
          </a:stretch>
        </p:blipFill>
        <p:spPr>
          <a:xfrm>
            <a:off x="10744200" y="3967801"/>
            <a:ext cx="792549" cy="786452"/>
          </a:xfrm>
          <a:prstGeom prst="rect">
            <a:avLst/>
          </a:prstGeom>
        </p:spPr>
      </p:pic>
      <p:sp>
        <p:nvSpPr>
          <p:cNvPr id="24" name="TextBox 8">
            <a:extLst>
              <a:ext uri="{FF2B5EF4-FFF2-40B4-BE49-F238E27FC236}">
                <a16:creationId xmlns:a16="http://schemas.microsoft.com/office/drawing/2014/main" id="{1C47F352-CB1A-7EAB-4808-6426B2675A77}"/>
              </a:ext>
            </a:extLst>
          </p:cNvPr>
          <p:cNvSpPr txBox="1"/>
          <p:nvPr/>
        </p:nvSpPr>
        <p:spPr>
          <a:xfrm>
            <a:off x="4800000" y="5198864"/>
            <a:ext cx="3582000" cy="2154436"/>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26 Aralık 2023</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TÜRKÇE </a:t>
            </a:r>
          </a:p>
          <a:p>
            <a:pPr algn="just">
              <a:lnSpc>
                <a:spcPts val="4160"/>
              </a:lnSpc>
            </a:pPr>
            <a:r>
              <a:rPr lang="tr-TR" sz="3600" spc="130" dirty="0">
                <a:solidFill>
                  <a:srgbClr val="FFFFFF"/>
                </a:solidFill>
                <a:latin typeface="Roboto Bold"/>
              </a:rPr>
              <a:t>MATEMATİK </a:t>
            </a:r>
          </a:p>
        </p:txBody>
      </p:sp>
      <p:sp>
        <p:nvSpPr>
          <p:cNvPr id="26" name="TextBox 8">
            <a:extLst>
              <a:ext uri="{FF2B5EF4-FFF2-40B4-BE49-F238E27FC236}">
                <a16:creationId xmlns:a16="http://schemas.microsoft.com/office/drawing/2014/main" id="{A9564BF0-AE0B-854B-9680-7CC861E13851}"/>
              </a:ext>
            </a:extLst>
          </p:cNvPr>
          <p:cNvSpPr txBox="1"/>
          <p:nvPr/>
        </p:nvSpPr>
        <p:spPr>
          <a:xfrm>
            <a:off x="10972200" y="5192639"/>
            <a:ext cx="5563200" cy="2154436"/>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27 Aralık 2023 </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TÜRK DİLİ VE EDEBİYATI</a:t>
            </a:r>
          </a:p>
          <a:p>
            <a:pPr algn="just">
              <a:lnSpc>
                <a:spcPts val="4160"/>
              </a:lnSpc>
            </a:pPr>
            <a:r>
              <a:rPr lang="tr-TR" sz="3600" spc="130" dirty="0">
                <a:solidFill>
                  <a:srgbClr val="FFFFFF"/>
                </a:solidFill>
                <a:latin typeface="Roboto Bold"/>
              </a:rPr>
              <a:t>MATEMATİK </a:t>
            </a:r>
          </a:p>
        </p:txBody>
      </p:sp>
      <p:sp>
        <p:nvSpPr>
          <p:cNvPr id="18" name="TextBox 8">
            <a:extLst>
              <a:ext uri="{FF2B5EF4-FFF2-40B4-BE49-F238E27FC236}">
                <a16:creationId xmlns:a16="http://schemas.microsoft.com/office/drawing/2014/main" id="{16CE39B9-7D3E-7D0B-B7CC-CD211DDAF318}"/>
              </a:ext>
            </a:extLst>
          </p:cNvPr>
          <p:cNvSpPr txBox="1"/>
          <p:nvPr/>
        </p:nvSpPr>
        <p:spPr>
          <a:xfrm>
            <a:off x="5783580" y="4081309"/>
            <a:ext cx="2340409"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6. SINIF</a:t>
            </a:r>
          </a:p>
        </p:txBody>
      </p:sp>
      <p:sp>
        <p:nvSpPr>
          <p:cNvPr id="20" name="TextBox 8">
            <a:extLst>
              <a:ext uri="{FF2B5EF4-FFF2-40B4-BE49-F238E27FC236}">
                <a16:creationId xmlns:a16="http://schemas.microsoft.com/office/drawing/2014/main" id="{44E7CD92-D754-010C-7A31-3E8E9F8682AD}"/>
              </a:ext>
            </a:extLst>
          </p:cNvPr>
          <p:cNvSpPr txBox="1"/>
          <p:nvPr/>
        </p:nvSpPr>
        <p:spPr>
          <a:xfrm>
            <a:off x="11936357" y="4117370"/>
            <a:ext cx="3634886"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9. SINIF</a:t>
            </a:r>
          </a:p>
        </p:txBody>
      </p:sp>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4"/>
          <a:stretch>
            <a:fillRect/>
          </a:stretch>
        </p:blipFill>
        <p:spPr>
          <a:xfrm>
            <a:off x="1295400" y="2529765"/>
            <a:ext cx="16228959" cy="152413"/>
          </a:xfrm>
          <a:prstGeom prst="rect">
            <a:avLst/>
          </a:prstGeom>
        </p:spPr>
      </p:pic>
    </p:spTree>
    <p:extLst>
      <p:ext uri="{BB962C8B-B14F-4D97-AF65-F5344CB8AC3E}">
        <p14:creationId xmlns:p14="http://schemas.microsoft.com/office/powerpoint/2010/main" val="218031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2"/>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667875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Ortak sınavlarda çoktan seçmeli sorular kullanılacaktır</a:t>
            </a:r>
            <a:r>
              <a:rPr lang="tr-TR" sz="4000" dirty="0" smtClean="0">
                <a:solidFill>
                  <a:schemeClr val="bg1"/>
                </a:solidFill>
                <a:latin typeface="Times New Roman" panose="02020603050405020304" pitchFamily="18" charset="0"/>
                <a:cs typeface="Times New Roman" panose="02020603050405020304" pitchFamily="18" charset="0"/>
              </a:rPr>
              <a:t>. </a:t>
            </a:r>
            <a:r>
              <a:rPr lang="tr-TR" sz="4000" dirty="0" smtClean="0">
                <a:solidFill>
                  <a:srgbClr val="FF0000"/>
                </a:solidFill>
                <a:latin typeface="Times New Roman" panose="02020603050405020304" pitchFamily="18" charset="0"/>
                <a:cs typeface="Times New Roman" panose="02020603050405020304" pitchFamily="18" charset="0"/>
              </a:rPr>
              <a:t>(Sadece bakanlık, il ve ilçe sınavlarında)</a:t>
            </a:r>
            <a:endParaRPr lang="tr-TR" sz="4000" dirty="0">
              <a:solidFill>
                <a:srgbClr val="FF0000"/>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Ortak sınavlarda kullanılacak sorular MEB ÖDSGM tarafından hazırlanacaktır.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Konu-soru dağılım tabloları ve sınav uygulamasına yönelik örnek sınav  yayımlanacaktır.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4000" dirty="0">
              <a:solidFill>
                <a:schemeClr val="bg1"/>
              </a:solidFill>
            </a:endParaRPr>
          </a:p>
          <a:p>
            <a:endParaRPr lang="tr-TR" sz="2800" dirty="0">
              <a:solidFill>
                <a:schemeClr val="bg1"/>
              </a:solidFill>
            </a:endParaRPr>
          </a:p>
        </p:txBody>
      </p:sp>
      <p:pic>
        <p:nvPicPr>
          <p:cNvPr id="29" name="Resim 28">
            <a:extLst>
              <a:ext uri="{FF2B5EF4-FFF2-40B4-BE49-F238E27FC236}">
                <a16:creationId xmlns:a16="http://schemas.microsoft.com/office/drawing/2014/main" id="{1B1EAC93-C81A-745C-738C-FC4B00EFD6D7}"/>
              </a:ext>
            </a:extLst>
          </p:cNvPr>
          <p:cNvPicPr>
            <a:picLocks noChangeAspect="1"/>
          </p:cNvPicPr>
          <p:nvPr/>
        </p:nvPicPr>
        <p:blipFill>
          <a:blip r:embed="rId3"/>
          <a:stretch>
            <a:fillRect/>
          </a:stretch>
        </p:blipFill>
        <p:spPr>
          <a:xfrm>
            <a:off x="1390381" y="4533900"/>
            <a:ext cx="408467" cy="402371"/>
          </a:xfrm>
          <a:prstGeom prst="rect">
            <a:avLst/>
          </a:prstGeom>
        </p:spPr>
      </p:pic>
      <p:pic>
        <p:nvPicPr>
          <p:cNvPr id="30" name="Resim 29">
            <a:extLst>
              <a:ext uri="{FF2B5EF4-FFF2-40B4-BE49-F238E27FC236}">
                <a16:creationId xmlns:a16="http://schemas.microsoft.com/office/drawing/2014/main" id="{9AF4181C-6A38-F9CF-EAC6-A0721A1B14BC}"/>
              </a:ext>
            </a:extLst>
          </p:cNvPr>
          <p:cNvPicPr>
            <a:picLocks noChangeAspect="1"/>
          </p:cNvPicPr>
          <p:nvPr/>
        </p:nvPicPr>
        <p:blipFill>
          <a:blip r:embed="rId3"/>
          <a:stretch>
            <a:fillRect/>
          </a:stretch>
        </p:blipFill>
        <p:spPr>
          <a:xfrm>
            <a:off x="1387738" y="6334653"/>
            <a:ext cx="408467" cy="402371"/>
          </a:xfrm>
          <a:prstGeom prst="rect">
            <a:avLst/>
          </a:prstGeom>
        </p:spPr>
      </p:pic>
      <p:pic>
        <p:nvPicPr>
          <p:cNvPr id="2" name="Resim 1">
            <a:extLst>
              <a:ext uri="{FF2B5EF4-FFF2-40B4-BE49-F238E27FC236}">
                <a16:creationId xmlns:a16="http://schemas.microsoft.com/office/drawing/2014/main" id="{66D18801-AD46-57ED-0B29-04962A2CB239}"/>
              </a:ext>
            </a:extLst>
          </p:cNvPr>
          <p:cNvPicPr>
            <a:picLocks noChangeAspect="1"/>
          </p:cNvPicPr>
          <p:nvPr/>
        </p:nvPicPr>
        <p:blipFill>
          <a:blip r:embed="rId4"/>
          <a:stretch>
            <a:fillRect/>
          </a:stretch>
        </p:blipFill>
        <p:spPr>
          <a:xfrm>
            <a:off x="992728" y="2678613"/>
            <a:ext cx="16228959" cy="152413"/>
          </a:xfrm>
          <a:prstGeom prst="rect">
            <a:avLst/>
          </a:prstGeom>
        </p:spPr>
      </p:pic>
    </p:spTree>
    <p:extLst>
      <p:ext uri="{BB962C8B-B14F-4D97-AF65-F5344CB8AC3E}">
        <p14:creationId xmlns:p14="http://schemas.microsoft.com/office/powerpoint/2010/main" val="270983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2"/>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6063198"/>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Ders kitapları ve çerçeve planda bulunan kazanımlar süreç için kılavuz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İkili eğitim yapılan okullar için aynı güçlük düzeyinde farklı sorular sorulacaktır.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Ortak yazılı sınavların yapılacağı tarihlerde başka sınav yapılmayacaktır.</a:t>
            </a:r>
          </a:p>
          <a:p>
            <a:endParaRPr lang="tr-TR" sz="4000" dirty="0">
              <a:solidFill>
                <a:schemeClr val="bg1"/>
              </a:solidFill>
            </a:endParaRPr>
          </a:p>
          <a:p>
            <a:endParaRPr lang="tr-TR" sz="2800" dirty="0">
              <a:solidFill>
                <a:schemeClr val="bg1"/>
              </a:solidFill>
            </a:endParaRPr>
          </a:p>
        </p:txBody>
      </p:sp>
      <p:pic>
        <p:nvPicPr>
          <p:cNvPr id="2" name="Resim 1">
            <a:extLst>
              <a:ext uri="{FF2B5EF4-FFF2-40B4-BE49-F238E27FC236}">
                <a16:creationId xmlns:a16="http://schemas.microsoft.com/office/drawing/2014/main" id="{5E6412E3-B767-122E-A315-89B68BE9B817}"/>
              </a:ext>
            </a:extLst>
          </p:cNvPr>
          <p:cNvPicPr>
            <a:picLocks noChangeAspect="1"/>
          </p:cNvPicPr>
          <p:nvPr/>
        </p:nvPicPr>
        <p:blipFill>
          <a:blip r:embed="rId3"/>
          <a:stretch>
            <a:fillRect/>
          </a:stretch>
        </p:blipFill>
        <p:spPr>
          <a:xfrm>
            <a:off x="1389059" y="5143500"/>
            <a:ext cx="408467" cy="402371"/>
          </a:xfrm>
          <a:prstGeom prst="rect">
            <a:avLst/>
          </a:prstGeom>
        </p:spPr>
      </p:pic>
      <p:pic>
        <p:nvPicPr>
          <p:cNvPr id="3" name="Resim 2">
            <a:extLst>
              <a:ext uri="{FF2B5EF4-FFF2-40B4-BE49-F238E27FC236}">
                <a16:creationId xmlns:a16="http://schemas.microsoft.com/office/drawing/2014/main" id="{04A3D240-651B-1AAB-8055-E89C83A8CBEF}"/>
              </a:ext>
            </a:extLst>
          </p:cNvPr>
          <p:cNvPicPr>
            <a:picLocks noChangeAspect="1"/>
          </p:cNvPicPr>
          <p:nvPr/>
        </p:nvPicPr>
        <p:blipFill>
          <a:blip r:embed="rId3"/>
          <a:stretch>
            <a:fillRect/>
          </a:stretch>
        </p:blipFill>
        <p:spPr>
          <a:xfrm>
            <a:off x="1389059" y="6995725"/>
            <a:ext cx="408467" cy="402371"/>
          </a:xfrm>
          <a:prstGeom prst="rect">
            <a:avLst/>
          </a:prstGeom>
        </p:spPr>
      </p:pic>
      <p:pic>
        <p:nvPicPr>
          <p:cNvPr id="4" name="Resim 3">
            <a:extLst>
              <a:ext uri="{FF2B5EF4-FFF2-40B4-BE49-F238E27FC236}">
                <a16:creationId xmlns:a16="http://schemas.microsoft.com/office/drawing/2014/main" id="{222DDAF0-929C-11C3-16D4-7128CAE35DD2}"/>
              </a:ext>
            </a:extLst>
          </p:cNvPr>
          <p:cNvPicPr>
            <a:picLocks noChangeAspect="1"/>
          </p:cNvPicPr>
          <p:nvPr/>
        </p:nvPicPr>
        <p:blipFill>
          <a:blip r:embed="rId4"/>
          <a:stretch>
            <a:fillRect/>
          </a:stretch>
        </p:blipFill>
        <p:spPr>
          <a:xfrm>
            <a:off x="979699" y="2754820"/>
            <a:ext cx="16228959" cy="152413"/>
          </a:xfrm>
          <a:prstGeom prst="rect">
            <a:avLst/>
          </a:prstGeom>
        </p:spPr>
      </p:pic>
    </p:spTree>
    <p:extLst>
      <p:ext uri="{BB962C8B-B14F-4D97-AF65-F5344CB8AC3E}">
        <p14:creationId xmlns:p14="http://schemas.microsoft.com/office/powerpoint/2010/main" val="241480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2"/>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4832092"/>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Sınav uygulaması esnasında okullardaki görevli öğretmenler sorumlu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Değerlendirme sürecinde okullardaki öğretmenler ve Ölçme Değerlendirme Merkezi sorumlu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4000" dirty="0">
              <a:solidFill>
                <a:schemeClr val="bg1"/>
              </a:solidFill>
            </a:endParaRPr>
          </a:p>
          <a:p>
            <a:endParaRPr lang="tr-TR" sz="2800" dirty="0">
              <a:solidFill>
                <a:schemeClr val="bg1"/>
              </a:solidFill>
            </a:endParaRPr>
          </a:p>
        </p:txBody>
      </p:sp>
      <p:pic>
        <p:nvPicPr>
          <p:cNvPr id="2" name="Resim 1">
            <a:extLst>
              <a:ext uri="{FF2B5EF4-FFF2-40B4-BE49-F238E27FC236}">
                <a16:creationId xmlns:a16="http://schemas.microsoft.com/office/drawing/2014/main" id="{5E6412E3-B767-122E-A315-89B68BE9B817}"/>
              </a:ext>
            </a:extLst>
          </p:cNvPr>
          <p:cNvPicPr>
            <a:picLocks noChangeAspect="1"/>
          </p:cNvPicPr>
          <p:nvPr/>
        </p:nvPicPr>
        <p:blipFill>
          <a:blip r:embed="rId3"/>
          <a:stretch>
            <a:fillRect/>
          </a:stretch>
        </p:blipFill>
        <p:spPr>
          <a:xfrm>
            <a:off x="1389059" y="5143500"/>
            <a:ext cx="408467" cy="402371"/>
          </a:xfrm>
          <a:prstGeom prst="rect">
            <a:avLst/>
          </a:prstGeom>
        </p:spPr>
      </p:pic>
      <p:pic>
        <p:nvPicPr>
          <p:cNvPr id="3" name="Resim 2">
            <a:extLst>
              <a:ext uri="{FF2B5EF4-FFF2-40B4-BE49-F238E27FC236}">
                <a16:creationId xmlns:a16="http://schemas.microsoft.com/office/drawing/2014/main" id="{A8B84E3D-9CEA-BF2C-8F1A-97316582B1F0}"/>
              </a:ext>
            </a:extLst>
          </p:cNvPr>
          <p:cNvPicPr>
            <a:picLocks noChangeAspect="1"/>
          </p:cNvPicPr>
          <p:nvPr/>
        </p:nvPicPr>
        <p:blipFill>
          <a:blip r:embed="rId4"/>
          <a:stretch>
            <a:fillRect/>
          </a:stretch>
        </p:blipFill>
        <p:spPr>
          <a:xfrm>
            <a:off x="1029520" y="2754820"/>
            <a:ext cx="16228959" cy="152413"/>
          </a:xfrm>
          <a:prstGeom prst="rect">
            <a:avLst/>
          </a:prstGeom>
        </p:spPr>
      </p:pic>
    </p:spTree>
    <p:extLst>
      <p:ext uri="{BB962C8B-B14F-4D97-AF65-F5344CB8AC3E}">
        <p14:creationId xmlns:p14="http://schemas.microsoft.com/office/powerpoint/2010/main" val="284357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2"/>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4953000" y="3848100"/>
            <a:ext cx="11125200" cy="2297360"/>
          </a:xfrm>
          <a:prstGeom prst="rect">
            <a:avLst/>
          </a:prstGeom>
        </p:spPr>
        <p:txBody>
          <a:bodyPr wrap="square" lIns="0" tIns="0" rIns="0" bIns="0" rtlCol="0" anchor="t">
            <a:spAutoFit/>
          </a:bodyPr>
          <a:lstStyle/>
          <a:p>
            <a:pPr>
              <a:lnSpc>
                <a:spcPts val="5880"/>
              </a:lnSpc>
            </a:pPr>
            <a:r>
              <a:rPr lang="tr-TR" sz="6600" spc="420" dirty="0">
                <a:solidFill>
                  <a:srgbClr val="F8FBFD"/>
                </a:solidFill>
                <a:latin typeface="Zilla Slab Medium" panose="020B0604020202020204" charset="-94"/>
                <a:ea typeface="Zilla Slab Medium" panose="020B0604020202020204" charset="-94"/>
                <a:cs typeface="Times New Roman" panose="02020603050405020304" pitchFamily="18" charset="0"/>
              </a:rPr>
              <a:t>İL/İLÇE TARAFINDAN YAPILACAK ORTAK SINAVLAR </a:t>
            </a:r>
            <a:endParaRPr lang="en-US" sz="6600" spc="420" dirty="0">
              <a:solidFill>
                <a:srgbClr val="F8FBFD"/>
              </a:solidFill>
              <a:latin typeface="Zilla Slab Medium" panose="020B0604020202020204" charset="-94"/>
              <a:ea typeface="Zilla Slab Medium" panose="020B0604020202020204" charset="-94"/>
              <a:cs typeface="Times New Roman" panose="02020603050405020304" pitchFamily="18" charset="0"/>
            </a:endParaRPr>
          </a:p>
        </p:txBody>
      </p:sp>
    </p:spTree>
    <p:extLst>
      <p:ext uri="{BB962C8B-B14F-4D97-AF65-F5344CB8AC3E}">
        <p14:creationId xmlns:p14="http://schemas.microsoft.com/office/powerpoint/2010/main" val="309338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10033516"/>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Bakanlıkça belirlenen sınıf düzeyi ve derslerden ortak yazılı sınav yapılacaktır.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İl/ilçe genelinde ortak sınav yapılmasına İlçe Millî Eğitim Müdürleri Kurulu karar verecek. Hangi sınıf düzeyinde ve hangi derslerden ortak sınav yapılacağı </a:t>
            </a:r>
            <a:r>
              <a:rPr lang="tr-TR" sz="4000" dirty="0">
                <a:solidFill>
                  <a:schemeClr val="bg1"/>
                </a:solidFill>
                <a:effectLst/>
                <a:latin typeface="Times New Roman" panose="02020603050405020304" pitchFamily="18" charset="0"/>
                <a:ea typeface="Times New Roman" panose="02020603050405020304" pitchFamily="18" charset="0"/>
              </a:rPr>
              <a:t>öğretim yılı başında ilan edilecektir.</a:t>
            </a:r>
          </a:p>
          <a:p>
            <a:pPr algn="just"/>
            <a:endParaRPr lang="tr-TR" sz="4000" dirty="0">
              <a:solidFill>
                <a:schemeClr val="bg1"/>
              </a:solidFill>
              <a:effectLst/>
              <a:latin typeface="Times New Roman" panose="02020603050405020304" pitchFamily="18" charset="0"/>
              <a:ea typeface="Times New Roman" panose="02020603050405020304" pitchFamily="18" charset="0"/>
            </a:endParaRPr>
          </a:p>
          <a:p>
            <a:pPr algn="just"/>
            <a:r>
              <a:rPr lang="tr-TR" sz="4000" dirty="0">
                <a:solidFill>
                  <a:schemeClr val="bg1"/>
                </a:solidFill>
                <a:effectLst/>
                <a:latin typeface="Times New Roman" panose="02020603050405020304" pitchFamily="18" charset="0"/>
                <a:ea typeface="Times New Roman" panose="02020603050405020304" pitchFamily="18" charset="0"/>
              </a:rPr>
              <a:t>İl/ilçe geneli yapılacak ortak yazılı sınavlar için il sınıf/alan zümreleri tarafından, konu soru dağılım tablosu hazırlanacak ve öğrencilere bildirilecektir.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385096" y="4741129"/>
            <a:ext cx="408467" cy="402371"/>
          </a:xfrm>
          <a:prstGeom prst="rect">
            <a:avLst/>
          </a:prstGeom>
        </p:spPr>
      </p:pic>
      <p:pic>
        <p:nvPicPr>
          <p:cNvPr id="7" name="Resim 6">
            <a:extLst>
              <a:ext uri="{FF2B5EF4-FFF2-40B4-BE49-F238E27FC236}">
                <a16:creationId xmlns:a16="http://schemas.microsoft.com/office/drawing/2014/main" id="{1A93F9DC-2490-4947-A416-36A25D241D1E}"/>
              </a:ext>
            </a:extLst>
          </p:cNvPr>
          <p:cNvPicPr>
            <a:picLocks noChangeAspect="1"/>
          </p:cNvPicPr>
          <p:nvPr/>
        </p:nvPicPr>
        <p:blipFill>
          <a:blip r:embed="rId5"/>
          <a:stretch>
            <a:fillRect/>
          </a:stretch>
        </p:blipFill>
        <p:spPr>
          <a:xfrm>
            <a:off x="1385096" y="7172315"/>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3758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9294852"/>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İl/ ilçe geneli ortak sınavlarda sorular ve cevap anahtarları</a:t>
            </a:r>
          </a:p>
          <a:p>
            <a:pPr marL="571500" indent="-571500" algn="just">
              <a:buFont typeface="Arial" panose="020B0604020202020204" pitchFamily="34" charset="0"/>
              <a:buChar char="•"/>
            </a:pPr>
            <a:r>
              <a:rPr lang="tr-TR" sz="3600" dirty="0">
                <a:solidFill>
                  <a:schemeClr val="bg1"/>
                </a:solidFill>
                <a:effectLst/>
                <a:latin typeface="Times New Roman" panose="02020603050405020304" pitchFamily="18" charset="0"/>
                <a:ea typeface="Times New Roman" panose="02020603050405020304" pitchFamily="18" charset="0"/>
              </a:rPr>
              <a:t>Ölçme Değerlendirme Merkezi Müdürlüğü (il geneli ortak yazılı sınavlar)</a:t>
            </a:r>
          </a:p>
          <a:p>
            <a:pPr marL="571500" indent="-571500" algn="just">
              <a:buFont typeface="Arial" panose="020B0604020202020204" pitchFamily="34" charset="0"/>
              <a:buChar char="•"/>
            </a:pPr>
            <a:r>
              <a:rPr lang="tr-TR" sz="3600" dirty="0">
                <a:solidFill>
                  <a:schemeClr val="bg1"/>
                </a:solidFill>
                <a:effectLst/>
                <a:latin typeface="Times New Roman" panose="02020603050405020304" pitchFamily="18" charset="0"/>
                <a:ea typeface="Times New Roman" panose="02020603050405020304" pitchFamily="18" charset="0"/>
              </a:rPr>
              <a:t>İlçe sınıf/alan zümreleri (ilçe geneli ortak yazılı sınavlar)</a:t>
            </a:r>
          </a:p>
          <a:p>
            <a:pPr algn="just"/>
            <a:r>
              <a:rPr lang="tr-TR" sz="4000" dirty="0">
                <a:solidFill>
                  <a:schemeClr val="bg1"/>
                </a:solidFill>
                <a:latin typeface="Times New Roman" panose="02020603050405020304" pitchFamily="18" charset="0"/>
                <a:ea typeface="Times New Roman" panose="02020603050405020304" pitchFamily="18" charset="0"/>
              </a:rPr>
              <a:t>tarafından hazırlanacaktır.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İl ve ilçe geneli yapılacak ortak yazılı sınavlarda öğrenci ya da okul sıralaması yapılmayacaktır. Öğrenci toplu listeleri yayımlanmayacak; okul, sınıf ve şube karşılaştırması yapılmayacaktır.</a:t>
            </a:r>
          </a:p>
          <a:p>
            <a:pPr algn="just"/>
            <a:endParaRPr lang="tr-TR" sz="4000" dirty="0">
              <a:solidFill>
                <a:schemeClr val="bg1"/>
              </a:solidFill>
              <a:effectLst/>
              <a:latin typeface="Times New Roman" panose="02020603050405020304" pitchFamily="18" charset="0"/>
              <a:ea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385095" y="5817795"/>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219320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2"/>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5334000" y="4008573"/>
            <a:ext cx="11125200" cy="2297360"/>
          </a:xfrm>
          <a:prstGeom prst="rect">
            <a:avLst/>
          </a:prstGeom>
        </p:spPr>
        <p:txBody>
          <a:bodyPr wrap="square" lIns="0" tIns="0" rIns="0" bIns="0" rtlCol="0" anchor="t">
            <a:spAutoFit/>
          </a:bodyPr>
          <a:lstStyle/>
          <a:p>
            <a:pPr>
              <a:lnSpc>
                <a:spcPts val="5880"/>
              </a:lnSpc>
            </a:pPr>
            <a:r>
              <a:rPr lang="tr-TR" sz="6600" spc="420" dirty="0">
                <a:solidFill>
                  <a:srgbClr val="F8FBFD"/>
                </a:solidFill>
                <a:latin typeface="Zilla Slab Medium" panose="020B0604020202020204" charset="-94"/>
                <a:ea typeface="Zilla Slab Medium" panose="020B0604020202020204" charset="-94"/>
                <a:cs typeface="Times New Roman" panose="02020603050405020304" pitchFamily="18" charset="0"/>
              </a:rPr>
              <a:t>OKUL TARAFINDAN YAPILACAK ORTAK SINAVLAR</a:t>
            </a:r>
            <a:endParaRPr lang="en-US" sz="6600" spc="420" dirty="0">
              <a:solidFill>
                <a:srgbClr val="F8FBFD"/>
              </a:solidFill>
              <a:latin typeface="Zilla Slab Medium" panose="020B0604020202020204" charset="-94"/>
              <a:ea typeface="Zilla Slab Medium" panose="020B0604020202020204" charset="-94"/>
              <a:cs typeface="Times New Roman" panose="02020603050405020304" pitchFamily="18" charset="0"/>
            </a:endParaRPr>
          </a:p>
        </p:txBody>
      </p:sp>
    </p:spTree>
    <p:extLst>
      <p:ext uri="{BB962C8B-B14F-4D97-AF65-F5344CB8AC3E}">
        <p14:creationId xmlns:p14="http://schemas.microsoft.com/office/powerpoint/2010/main" val="50878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563231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Uygulamalı sınavlar hariç birden fazla şubede okutulan derslerin sınavları ortak yapılacaktır.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Seçmeli dersler okul genelinde birden fazla şubede okutuluyorsa ortak sınav yapılacaktır.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Okullarda yapılan tüm sınavlar cevaplarını öğrencilerin oluşturduğu ve farklı bilişsel düzeyde kazanımları ölçen maddelerden oluşan yazılı yoklama şeklinde yapılacaktır.</a:t>
            </a: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385096" y="4741129"/>
            <a:ext cx="408467" cy="402371"/>
          </a:xfrm>
          <a:prstGeom prst="rect">
            <a:avLst/>
          </a:prstGeom>
        </p:spPr>
      </p:pic>
      <p:pic>
        <p:nvPicPr>
          <p:cNvPr id="7" name="Resim 6">
            <a:extLst>
              <a:ext uri="{FF2B5EF4-FFF2-40B4-BE49-F238E27FC236}">
                <a16:creationId xmlns:a16="http://schemas.microsoft.com/office/drawing/2014/main" id="{1A93F9DC-2490-4947-A416-36A25D241D1E}"/>
              </a:ext>
            </a:extLst>
          </p:cNvPr>
          <p:cNvPicPr>
            <a:picLocks noChangeAspect="1"/>
          </p:cNvPicPr>
          <p:nvPr/>
        </p:nvPicPr>
        <p:blipFill>
          <a:blip r:embed="rId5"/>
          <a:stretch>
            <a:fillRect/>
          </a:stretch>
        </p:blipFill>
        <p:spPr>
          <a:xfrm>
            <a:off x="1385096" y="6522822"/>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200487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2" name="AutoShape 2"/>
          <p:cNvSpPr/>
          <p:nvPr/>
        </p:nvSpPr>
        <p:spPr>
          <a:xfrm>
            <a:off x="1048310" y="4305300"/>
            <a:ext cx="133350" cy="4667250"/>
          </a:xfrm>
          <a:prstGeom prst="rect">
            <a:avLst/>
          </a:prstGeom>
          <a:solidFill>
            <a:srgbClr val="AE8441"/>
          </a:solidFill>
        </p:spPr>
        <p:txBody>
          <a:bodyPr/>
          <a:lstStyle/>
          <a:p>
            <a:endParaRPr lang="tr-TR"/>
          </a:p>
        </p:txBody>
      </p:sp>
      <p:pic>
        <p:nvPicPr>
          <p:cNvPr id="3" name="Picture 3"/>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71188" y="572857"/>
            <a:ext cx="9233623" cy="9141287"/>
          </a:xfrm>
          <a:prstGeom prst="rect">
            <a:avLst/>
          </a:prstGeom>
        </p:spPr>
      </p:pic>
      <p:sp>
        <p:nvSpPr>
          <p:cNvPr id="5" name="TextBox 4"/>
          <p:cNvSpPr txBox="1"/>
          <p:nvPr/>
        </p:nvSpPr>
        <p:spPr>
          <a:xfrm>
            <a:off x="1511119" y="1181100"/>
            <a:ext cx="12516868" cy="3026470"/>
          </a:xfrm>
          <a:prstGeom prst="rect">
            <a:avLst/>
          </a:prstGeom>
        </p:spPr>
        <p:txBody>
          <a:bodyPr lIns="0" tIns="0" rIns="0" bIns="0" rtlCol="0" anchor="t">
            <a:spAutoFit/>
          </a:bodyPr>
          <a:lstStyle/>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MİLLÎ EĞİTİM BAKANLIĞI ÖLÇME VE DEĞERLENDİRME YÖNETMELİĞİ         </a:t>
            </a:r>
          </a:p>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                                  </a:t>
            </a:r>
            <a:r>
              <a:rPr lang="tr-TR" sz="4000" spc="420" dirty="0">
                <a:solidFill>
                  <a:srgbClr val="F8FBFD"/>
                </a:solidFill>
                <a:latin typeface="Times New Roman" panose="02020603050405020304" pitchFamily="18" charset="0"/>
                <a:cs typeface="Times New Roman" panose="02020603050405020304" pitchFamily="18" charset="0"/>
              </a:rPr>
              <a:t> 9 Eylül 2023</a:t>
            </a:r>
            <a:endParaRPr lang="en-US" sz="4000" spc="420" dirty="0">
              <a:solidFill>
                <a:srgbClr val="F8FBFD"/>
              </a:solidFill>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FAC8DCE2-B692-F1ED-EF1C-084795E94B75}"/>
              </a:ext>
            </a:extLst>
          </p:cNvPr>
          <p:cNvSpPr txBox="1"/>
          <p:nvPr/>
        </p:nvSpPr>
        <p:spPr>
          <a:xfrm>
            <a:off x="1511119" y="4702516"/>
            <a:ext cx="11811000" cy="3970318"/>
          </a:xfrm>
          <a:prstGeom prst="rect">
            <a:avLst/>
          </a:prstGeom>
          <a:noFill/>
        </p:spPr>
        <p:txBody>
          <a:bodyPr wrap="square">
            <a:spAutoFit/>
          </a:bodyPr>
          <a:lstStyle/>
          <a:p>
            <a:pPr algn="just"/>
            <a:r>
              <a:rPr lang="tr-TR" sz="3600" dirty="0">
                <a:solidFill>
                  <a:schemeClr val="bg1"/>
                </a:solidFill>
                <a:latin typeface="Times New Roman" panose="02020603050405020304" pitchFamily="18" charset="0"/>
                <a:cs typeface="Times New Roman" panose="02020603050405020304" pitchFamily="18" charset="0"/>
              </a:rPr>
              <a:t>Bu yönetmeliğin amacı, Millî Eğitim Bakanlığı tarafından yapılan merkezî sistem sınavları, ulusal/uluslararası izleme araştırmaları, okul öncesi eğitim kurumları ve ilkokullarda akademik ve sosyal gelişimin takibi, ortaokul ve ortaöğretim kurumlarındaki ortak yazılı sınav faaliyetlerinin usul ve esasları ile Ölçme Değerlendirme Merkezi Müdürlüklerinin görev, yetki ve sorumluluklarını düzenlemektir.</a:t>
            </a:r>
          </a:p>
        </p:txBody>
      </p:sp>
    </p:spTree>
    <p:extLst>
      <p:ext uri="{BB962C8B-B14F-4D97-AF65-F5344CB8AC3E}">
        <p14:creationId xmlns:p14="http://schemas.microsoft.com/office/powerpoint/2010/main" val="653412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7" y="2626573"/>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476500"/>
            <a:ext cx="14344933" cy="563231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Okullarda yapılacak ortak yazılı sınavların soruları Konu Soru Dağılım Tablosuna göre okuldaki alan/zümre öğretmenleri tarafından hazırlanacak. Konu Soru Dağılım tablosu il sınıf/alan zümreleri ve Ölçme Değerlendirme Merkezi Müdürlüğü ile birlikte oluşturulacaktır.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Sınavların değerlendirilmesi öğretmenlerce yapılarak e-okul sistemine işlenecektir.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381963" y="62865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2486450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6247864"/>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Uygulamalı sınavlar dinleme ve konuşma becerilerini ölçecek şekilde yapılacaktır. Dinleme ve konuşma becerilerini ölçen sınavlar ayrı ayrı puanlanacaktır. Böylelikle;</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Türkçe ve yabancı dil derslerinin sınav puanları; yazılı sınavın %50’si, dinleme sınavının %25'i ve konuşma sınavının %25'i alınarak hesaplanacaktır.</a:t>
            </a:r>
          </a:p>
          <a:p>
            <a:pPr algn="just"/>
            <a:r>
              <a:rPr lang="tr-TR" sz="4000" dirty="0">
                <a:solidFill>
                  <a:schemeClr val="bg1"/>
                </a:solidFill>
                <a:latin typeface="Times New Roman" panose="02020603050405020304" pitchFamily="18" charset="0"/>
                <a:ea typeface="Times New Roman" panose="02020603050405020304" pitchFamily="18" charset="0"/>
              </a:rPr>
              <a:t>Türk dili ve edebiyatı dersinin sınav puanları; yazılı sınavın %70’i, dinleme sınavının %15'i ve konuşma sınavının %15'i alınarak hesaplanacaktır.</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13549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4401205"/>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Her sınav sonrasında sınav analizi yapılarak öğrenci, sınıf ve okul genelinde ortak öğrenme eksikliği veya öğrenme eksikliği ve yanlış öğrenme varsa bunların telafi edilmesi amacıyla öğrencilere geri bildirim verilecektir.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Sınavlar, öğrencinin kendi okul saatinde yapılacaktır. İkili eğitim yapılan okullar için aynı güçlük düzeyinde farklı sorular sorulacaktır.</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pic>
        <p:nvPicPr>
          <p:cNvPr id="7" name="Resim 6">
            <a:extLst>
              <a:ext uri="{FF2B5EF4-FFF2-40B4-BE49-F238E27FC236}">
                <a16:creationId xmlns:a16="http://schemas.microsoft.com/office/drawing/2014/main" id="{14FFAA52-D9DB-CD88-717E-C766FC050BD0}"/>
              </a:ext>
            </a:extLst>
          </p:cNvPr>
          <p:cNvPicPr>
            <a:picLocks noChangeAspect="1"/>
          </p:cNvPicPr>
          <p:nvPr/>
        </p:nvPicPr>
        <p:blipFill>
          <a:blip r:embed="rId4"/>
          <a:stretch>
            <a:fillRect/>
          </a:stretch>
        </p:blipFill>
        <p:spPr>
          <a:xfrm>
            <a:off x="1391193" y="5905500"/>
            <a:ext cx="402371" cy="396274"/>
          </a:xfrm>
          <a:prstGeom prst="rect">
            <a:avLst/>
          </a:prstGeom>
        </p:spPr>
      </p:pic>
    </p:spTree>
    <p:extLst>
      <p:ext uri="{BB962C8B-B14F-4D97-AF65-F5344CB8AC3E}">
        <p14:creationId xmlns:p14="http://schemas.microsoft.com/office/powerpoint/2010/main" val="187974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8CCB83-56BE-A98F-ACD3-70437D171DE7}"/>
              </a:ext>
            </a:extLst>
          </p:cNvPr>
          <p:cNvPicPr>
            <a:picLocks noChangeAspect="1"/>
          </p:cNvPicPr>
          <p:nvPr/>
        </p:nvPicPr>
        <p:blipFill>
          <a:blip r:embed="rId2"/>
          <a:stretch>
            <a:fillRect/>
          </a:stretch>
        </p:blipFill>
        <p:spPr>
          <a:xfrm>
            <a:off x="13672928" y="400705"/>
            <a:ext cx="9230144" cy="9144793"/>
          </a:xfrm>
          <a:prstGeom prst="rect">
            <a:avLst/>
          </a:prstGeom>
        </p:spPr>
      </p:pic>
      <p:sp>
        <p:nvSpPr>
          <p:cNvPr id="4" name="TextBox 4">
            <a:extLst>
              <a:ext uri="{FF2B5EF4-FFF2-40B4-BE49-F238E27FC236}">
                <a16:creationId xmlns:a16="http://schemas.microsoft.com/office/drawing/2014/main" id="{24BB142F-03BC-D3ED-A7A5-0990F392B809}"/>
              </a:ext>
            </a:extLst>
          </p:cNvPr>
          <p:cNvSpPr txBox="1"/>
          <p:nvPr/>
        </p:nvSpPr>
        <p:spPr>
          <a:xfrm>
            <a:off x="3581400" y="4373128"/>
            <a:ext cx="11125200" cy="1540743"/>
          </a:xfrm>
          <a:prstGeom prst="rect">
            <a:avLst/>
          </a:prstGeom>
        </p:spPr>
        <p:txBody>
          <a:bodyPr wrap="square" lIns="0" tIns="0" rIns="0" bIns="0" rtlCol="0" anchor="t">
            <a:spAutoFit/>
          </a:bodyPr>
          <a:lstStyle/>
          <a:p>
            <a:pPr>
              <a:lnSpc>
                <a:spcPts val="5880"/>
              </a:lnSpc>
            </a:pPr>
            <a:r>
              <a:rPr lang="tr-TR" sz="6600" spc="420" dirty="0">
                <a:solidFill>
                  <a:srgbClr val="F8FBFD"/>
                </a:solidFill>
                <a:latin typeface="Zilla Slab Medium" panose="020B0604020202020204" charset="-94"/>
                <a:ea typeface="Zilla Slab Medium" panose="020B0604020202020204" charset="-94"/>
                <a:cs typeface="Times New Roman" panose="02020603050405020304" pitchFamily="18" charset="0"/>
              </a:rPr>
              <a:t>KONU SORU DAĞILIM TABLOLARI</a:t>
            </a:r>
            <a:endParaRPr lang="en-US" sz="6600" spc="420" dirty="0">
              <a:solidFill>
                <a:srgbClr val="F8FBFD"/>
              </a:solidFill>
              <a:latin typeface="Zilla Slab Medium" panose="020B0604020202020204" charset="-94"/>
              <a:ea typeface="Zilla Slab Medium" panose="020B0604020202020204" charset="-94"/>
              <a:cs typeface="Times New Roman" panose="02020603050405020304" pitchFamily="18" charset="0"/>
            </a:endParaRPr>
          </a:p>
        </p:txBody>
      </p:sp>
    </p:spTree>
    <p:extLst>
      <p:ext uri="{BB962C8B-B14F-4D97-AF65-F5344CB8AC3E}">
        <p14:creationId xmlns:p14="http://schemas.microsoft.com/office/powerpoint/2010/main" val="102249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17" name="Metin kutusu 16">
            <a:extLst>
              <a:ext uri="{FF2B5EF4-FFF2-40B4-BE49-F238E27FC236}">
                <a16:creationId xmlns:a16="http://schemas.microsoft.com/office/drawing/2014/main" id="{AA59EF15-391F-4FDD-37C7-E230147C0841}"/>
              </a:ext>
            </a:extLst>
          </p:cNvPr>
          <p:cNvSpPr txBox="1"/>
          <p:nvPr/>
        </p:nvSpPr>
        <p:spPr>
          <a:xfrm>
            <a:off x="2340675" y="2773412"/>
            <a:ext cx="13356526" cy="8340745"/>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Sınavların kapsam geçerliğinin artırılması ve öğrencilerin sınavlara daha bilinçli hazırlanması için her sınavda hangi konu/kazanımdan kaç soru sorulacağının önceden öğrencilere duyurulmasına yönelik hazırlanan tablodur. </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Bakanlık tarafından yapılacak olan sınava yönelik Konu Soru Dağılım Tablosu, Örnek Senaryolar ve Sınav Örneği web sayfasında yayımlanacaktır.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Örnek Konu Soru Dağılım Tabloları ve Örnek Senaryolar İçin:</a:t>
            </a:r>
          </a:p>
          <a:p>
            <a:pPr algn="just"/>
            <a:r>
              <a:rPr lang="tr-TR" sz="2800" dirty="0">
                <a:solidFill>
                  <a:schemeClr val="bg1"/>
                </a:solidFill>
                <a:latin typeface="Times New Roman" panose="02020603050405020304" pitchFamily="18" charset="0"/>
                <a:cs typeface="Times New Roman" panose="02020603050405020304" pitchFamily="18" charset="0"/>
              </a:rPr>
              <a:t>🔗   https://odsgm.meb.gov.tr/www/konu-soru-dagilim-tablolari/icerik/1031</a:t>
            </a:r>
          </a:p>
          <a:p>
            <a:pPr algn="just"/>
            <a:endParaRPr lang="tr-TR" sz="4000" dirty="0">
              <a:solidFill>
                <a:schemeClr val="bg1"/>
              </a:solidFill>
            </a:endParaRPr>
          </a:p>
          <a:p>
            <a:endParaRPr lang="tr-TR" sz="4000" dirty="0">
              <a:solidFill>
                <a:schemeClr val="bg1"/>
              </a:solidFill>
            </a:endParaRPr>
          </a:p>
          <a:p>
            <a:endParaRPr lang="tr-TR" sz="2800" dirty="0">
              <a:solidFill>
                <a:schemeClr val="bg1"/>
              </a:solidFill>
            </a:endParaRPr>
          </a:p>
        </p:txBody>
      </p:sp>
      <p:pic>
        <p:nvPicPr>
          <p:cNvPr id="18" name="Resim 17">
            <a:extLst>
              <a:ext uri="{FF2B5EF4-FFF2-40B4-BE49-F238E27FC236}">
                <a16:creationId xmlns:a16="http://schemas.microsoft.com/office/drawing/2014/main" id="{01F4307A-1027-1144-66FC-83C475AB22AB}"/>
              </a:ext>
            </a:extLst>
          </p:cNvPr>
          <p:cNvPicPr>
            <a:picLocks noChangeAspect="1"/>
          </p:cNvPicPr>
          <p:nvPr/>
        </p:nvPicPr>
        <p:blipFill>
          <a:blip r:embed="rId2"/>
          <a:stretch>
            <a:fillRect/>
          </a:stretch>
        </p:blipFill>
        <p:spPr>
          <a:xfrm>
            <a:off x="1817888" y="2933700"/>
            <a:ext cx="408467" cy="402371"/>
          </a:xfrm>
          <a:prstGeom prst="rect">
            <a:avLst/>
          </a:prstGeom>
        </p:spPr>
      </p:pic>
      <p:pic>
        <p:nvPicPr>
          <p:cNvPr id="19" name="Resim 18">
            <a:extLst>
              <a:ext uri="{FF2B5EF4-FFF2-40B4-BE49-F238E27FC236}">
                <a16:creationId xmlns:a16="http://schemas.microsoft.com/office/drawing/2014/main" id="{B839D461-22A9-9971-DDD8-B84A72998E94}"/>
              </a:ext>
            </a:extLst>
          </p:cNvPr>
          <p:cNvPicPr>
            <a:picLocks noChangeAspect="1"/>
          </p:cNvPicPr>
          <p:nvPr/>
        </p:nvPicPr>
        <p:blipFill>
          <a:blip r:embed="rId2"/>
          <a:stretch>
            <a:fillRect/>
          </a:stretch>
        </p:blipFill>
        <p:spPr>
          <a:xfrm>
            <a:off x="1808493" y="6057900"/>
            <a:ext cx="408467" cy="402371"/>
          </a:xfrm>
          <a:prstGeom prst="rect">
            <a:avLst/>
          </a:prstGeom>
        </p:spPr>
      </p:pic>
      <p:sp>
        <p:nvSpPr>
          <p:cNvPr id="9" name="Metin kutusu 8">
            <a:extLst>
              <a:ext uri="{FF2B5EF4-FFF2-40B4-BE49-F238E27FC236}">
                <a16:creationId xmlns:a16="http://schemas.microsoft.com/office/drawing/2014/main" id="{73F46E0B-0055-606B-9855-B4F14B7141CF}"/>
              </a:ext>
            </a:extLst>
          </p:cNvPr>
          <p:cNvSpPr txBox="1"/>
          <p:nvPr/>
        </p:nvSpPr>
        <p:spPr>
          <a:xfrm>
            <a:off x="2834699" y="747832"/>
            <a:ext cx="12618600" cy="1015663"/>
          </a:xfrm>
          <a:prstGeom prst="rect">
            <a:avLst/>
          </a:prstGeom>
          <a:noFill/>
        </p:spPr>
        <p:txBody>
          <a:bodyPr wrap="square">
            <a:spAutoFit/>
          </a:bodyPr>
          <a:lstStyle/>
          <a:p>
            <a:pPr algn="ctr"/>
            <a:r>
              <a:rPr lang="tr-TR" sz="6000" dirty="0">
                <a:solidFill>
                  <a:schemeClr val="bg1"/>
                </a:solidFill>
                <a:latin typeface="Zilla Slab Medium" panose="020B0604020202020204" charset="-94"/>
                <a:ea typeface="Zilla Slab Medium" panose="020B0604020202020204" charset="-94"/>
              </a:rPr>
              <a:t>KONU SORU DAĞILIM TABLOLARI</a:t>
            </a:r>
          </a:p>
        </p:txBody>
      </p:sp>
    </p:spTree>
    <p:extLst>
      <p:ext uri="{BB962C8B-B14F-4D97-AF65-F5344CB8AC3E}">
        <p14:creationId xmlns:p14="http://schemas.microsoft.com/office/powerpoint/2010/main" val="268451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 SORU DAĞILIM TABLOSU</a:t>
            </a:r>
            <a:endParaRPr lang="en-US" sz="5400" spc="134" dirty="0">
              <a:solidFill>
                <a:srgbClr val="FFFFFF"/>
              </a:solidFill>
              <a:latin typeface="Zilla Slab Medium"/>
            </a:endParaRPr>
          </a:p>
        </p:txBody>
      </p:sp>
      <p:graphicFrame>
        <p:nvGraphicFramePr>
          <p:cNvPr id="8" name="Tablo 7">
            <a:extLst>
              <a:ext uri="{FF2B5EF4-FFF2-40B4-BE49-F238E27FC236}">
                <a16:creationId xmlns:a16="http://schemas.microsoft.com/office/drawing/2014/main" id="{2DF50EC5-9FB3-9481-693B-2C3A504A0FA6}"/>
              </a:ext>
            </a:extLst>
          </p:cNvPr>
          <p:cNvGraphicFramePr>
            <a:graphicFrameLocks noGrp="1"/>
          </p:cNvGraphicFramePr>
          <p:nvPr>
            <p:extLst>
              <p:ext uri="{D42A27DB-BD31-4B8C-83A1-F6EECF244321}">
                <p14:modId xmlns:p14="http://schemas.microsoft.com/office/powerpoint/2010/main" val="816106698"/>
              </p:ext>
            </p:extLst>
          </p:nvPr>
        </p:nvGraphicFramePr>
        <p:xfrm>
          <a:off x="1295400" y="2857500"/>
          <a:ext cx="14970475" cy="6725504"/>
        </p:xfrm>
        <a:graphic>
          <a:graphicData uri="http://schemas.openxmlformats.org/drawingml/2006/table">
            <a:tbl>
              <a:tblPr>
                <a:tableStyleId>{5C22544A-7EE6-4342-B048-85BDC9FD1C3A}</a:tableStyleId>
              </a:tblPr>
              <a:tblGrid>
                <a:gridCol w="2461399">
                  <a:extLst>
                    <a:ext uri="{9D8B030D-6E8A-4147-A177-3AD203B41FA5}">
                      <a16:colId xmlns:a16="http://schemas.microsoft.com/office/drawing/2014/main" val="620585295"/>
                    </a:ext>
                  </a:extLst>
                </a:gridCol>
                <a:gridCol w="7628804">
                  <a:extLst>
                    <a:ext uri="{9D8B030D-6E8A-4147-A177-3AD203B41FA5}">
                      <a16:colId xmlns:a16="http://schemas.microsoft.com/office/drawing/2014/main" val="2440324093"/>
                    </a:ext>
                  </a:extLst>
                </a:gridCol>
                <a:gridCol w="883615">
                  <a:extLst>
                    <a:ext uri="{9D8B030D-6E8A-4147-A177-3AD203B41FA5}">
                      <a16:colId xmlns:a16="http://schemas.microsoft.com/office/drawing/2014/main" val="2348333153"/>
                    </a:ext>
                  </a:extLst>
                </a:gridCol>
                <a:gridCol w="897209">
                  <a:extLst>
                    <a:ext uri="{9D8B030D-6E8A-4147-A177-3AD203B41FA5}">
                      <a16:colId xmlns:a16="http://schemas.microsoft.com/office/drawing/2014/main" val="698891227"/>
                    </a:ext>
                  </a:extLst>
                </a:gridCol>
                <a:gridCol w="897209">
                  <a:extLst>
                    <a:ext uri="{9D8B030D-6E8A-4147-A177-3AD203B41FA5}">
                      <a16:colId xmlns:a16="http://schemas.microsoft.com/office/drawing/2014/main" val="888551679"/>
                    </a:ext>
                  </a:extLst>
                </a:gridCol>
                <a:gridCol w="897209">
                  <a:extLst>
                    <a:ext uri="{9D8B030D-6E8A-4147-A177-3AD203B41FA5}">
                      <a16:colId xmlns:a16="http://schemas.microsoft.com/office/drawing/2014/main" val="268558532"/>
                    </a:ext>
                  </a:extLst>
                </a:gridCol>
                <a:gridCol w="652515">
                  <a:extLst>
                    <a:ext uri="{9D8B030D-6E8A-4147-A177-3AD203B41FA5}">
                      <a16:colId xmlns:a16="http://schemas.microsoft.com/office/drawing/2014/main" val="3130564292"/>
                    </a:ext>
                  </a:extLst>
                </a:gridCol>
                <a:gridCol w="652515">
                  <a:extLst>
                    <a:ext uri="{9D8B030D-6E8A-4147-A177-3AD203B41FA5}">
                      <a16:colId xmlns:a16="http://schemas.microsoft.com/office/drawing/2014/main" val="2577977648"/>
                    </a:ext>
                  </a:extLst>
                </a:gridCol>
              </a:tblGrid>
              <a:tr h="44940">
                <a:tc gridSpan="8">
                  <a:txBody>
                    <a:bodyPr/>
                    <a:lstStyle/>
                    <a:p>
                      <a:pPr algn="ctr" fontAlgn="b"/>
                      <a:r>
                        <a:rPr lang="tr-TR" sz="2000" b="1" u="none" strike="noStrike" dirty="0">
                          <a:effectLst/>
                          <a:latin typeface="+mn-lt"/>
                        </a:rPr>
                        <a:t>7. Sınıf Sosyal Bilgiler Dersi Konu Soru Dağılım Tablosu</a:t>
                      </a:r>
                      <a:endParaRPr lang="tr-TR" sz="2000" b="1" i="0" u="none" strike="noStrike" dirty="0">
                        <a:solidFill>
                          <a:srgbClr val="000000"/>
                        </a:solidFill>
                        <a:effectLst/>
                        <a:latin typeface="+mn-lt"/>
                      </a:endParaRPr>
                    </a:p>
                  </a:txBody>
                  <a:tcPr marL="8556" marR="8556" marT="8556"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98412977"/>
                  </a:ext>
                </a:extLst>
              </a:tr>
              <a:tr h="187943">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tc>
                  <a:txBody>
                    <a:bodyPr/>
                    <a:lstStyle/>
                    <a:p>
                      <a:pPr algn="l" fontAlgn="b"/>
                      <a:endParaRPr lang="tr-TR" sz="1000" b="0" i="0" u="none" strike="noStrike">
                        <a:solidFill>
                          <a:srgbClr val="000000"/>
                        </a:solidFill>
                        <a:effectLst/>
                        <a:latin typeface="+mn-lt"/>
                      </a:endParaRPr>
                    </a:p>
                  </a:txBody>
                  <a:tcPr marL="8556" marR="8556" marT="8556" marB="0" anchor="b"/>
                </a:tc>
                <a:extLst>
                  <a:ext uri="{0D108BD9-81ED-4DB2-BD59-A6C34878D82A}">
                    <a16:rowId xmlns:a16="http://schemas.microsoft.com/office/drawing/2014/main" val="3244134690"/>
                  </a:ext>
                </a:extLst>
              </a:tr>
              <a:tr h="108301">
                <a:tc rowSpan="3">
                  <a:txBody>
                    <a:bodyPr/>
                    <a:lstStyle/>
                    <a:p>
                      <a:pPr algn="ctr" fontAlgn="ctr"/>
                      <a:r>
                        <a:rPr lang="tr-TR" sz="1100" b="1" u="none" strike="noStrike" dirty="0">
                          <a:effectLst/>
                          <a:latin typeface="+mn-lt"/>
                        </a:rPr>
                        <a:t>Öğrenme Alanı</a:t>
                      </a:r>
                      <a:endParaRPr lang="tr-TR" sz="1100" b="1" i="0" u="none" strike="noStrike" dirty="0">
                        <a:solidFill>
                          <a:srgbClr val="000000"/>
                        </a:solidFill>
                        <a:effectLst/>
                        <a:latin typeface="+mn-lt"/>
                      </a:endParaRPr>
                    </a:p>
                  </a:txBody>
                  <a:tcPr marL="8556" marR="8556" marT="8556" marB="0" anchor="ctr">
                    <a:solidFill>
                      <a:schemeClr val="accent2">
                        <a:lumMod val="60000"/>
                        <a:lumOff val="40000"/>
                      </a:schemeClr>
                    </a:solidFill>
                  </a:tcPr>
                </a:tc>
                <a:tc rowSpan="3">
                  <a:txBody>
                    <a:bodyPr/>
                    <a:lstStyle/>
                    <a:p>
                      <a:pPr algn="ctr" fontAlgn="ctr"/>
                      <a:r>
                        <a:rPr lang="tr-TR" sz="1100" b="1" u="none" strike="noStrike" dirty="0">
                          <a:effectLst/>
                          <a:latin typeface="+mn-lt"/>
                        </a:rPr>
                        <a:t>Kazanımlar</a:t>
                      </a:r>
                      <a:endParaRPr lang="tr-TR" sz="1100" b="1" i="0" u="none" strike="noStrike" dirty="0">
                        <a:solidFill>
                          <a:srgbClr val="000000"/>
                        </a:solidFill>
                        <a:effectLst/>
                        <a:latin typeface="+mn-lt"/>
                      </a:endParaRPr>
                    </a:p>
                  </a:txBody>
                  <a:tcPr marL="8556" marR="8556" marT="8556" marB="0" anchor="ctr">
                    <a:solidFill>
                      <a:schemeClr val="accent2">
                        <a:lumMod val="60000"/>
                        <a:lumOff val="40000"/>
                      </a:schemeClr>
                    </a:solidFill>
                  </a:tcPr>
                </a:tc>
                <a:tc gridSpan="3">
                  <a:txBody>
                    <a:bodyPr/>
                    <a:lstStyle/>
                    <a:p>
                      <a:pPr algn="ctr" fontAlgn="ctr"/>
                      <a:r>
                        <a:rPr lang="tr-TR" sz="1100" b="1" u="none" strike="noStrike" dirty="0">
                          <a:effectLst/>
                          <a:latin typeface="+mn-lt"/>
                        </a:rPr>
                        <a:t>1. Sınav</a:t>
                      </a:r>
                      <a:endParaRPr lang="tr-TR" sz="1100" b="1" i="0" u="none" strike="noStrike" dirty="0">
                        <a:solidFill>
                          <a:srgbClr val="000000"/>
                        </a:solidFill>
                        <a:effectLst/>
                        <a:latin typeface="+mn-lt"/>
                      </a:endParaRPr>
                    </a:p>
                  </a:txBody>
                  <a:tcPr marL="8556" marR="8556" marT="8556" marB="0" anchor="ctr">
                    <a:solidFill>
                      <a:schemeClr val="accent2">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u="none" strike="noStrike" dirty="0">
                          <a:effectLst/>
                          <a:latin typeface="+mn-lt"/>
                        </a:rPr>
                        <a:t>2. Sınav</a:t>
                      </a:r>
                      <a:endParaRPr lang="tr-TR" sz="1100" b="1" i="0" u="none" strike="noStrike" dirty="0">
                        <a:solidFill>
                          <a:srgbClr val="000000"/>
                        </a:solidFill>
                        <a:effectLst/>
                        <a:latin typeface="+mn-lt"/>
                      </a:endParaRPr>
                    </a:p>
                  </a:txBody>
                  <a:tcPr marL="8556" marR="8556" marT="8556"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40345048"/>
                  </a:ext>
                </a:extLst>
              </a:tr>
              <a:tr h="731099">
                <a:tc vMerge="1">
                  <a:txBody>
                    <a:bodyPr/>
                    <a:lstStyle/>
                    <a:p>
                      <a:endParaRPr lang="tr-TR"/>
                    </a:p>
                  </a:txBody>
                  <a:tcPr/>
                </a:tc>
                <a:tc vMerge="1">
                  <a:txBody>
                    <a:bodyPr/>
                    <a:lstStyle/>
                    <a:p>
                      <a:endParaRPr lang="tr-TR"/>
                    </a:p>
                  </a:txBody>
                  <a:tcPr/>
                </a:tc>
                <a:tc rowSpan="2">
                  <a:txBody>
                    <a:bodyPr/>
                    <a:lstStyle/>
                    <a:p>
                      <a:pPr algn="ctr" fontAlgn="ctr"/>
                      <a:r>
                        <a:rPr lang="tr-TR" sz="1100" u="none" strike="noStrike" dirty="0">
                          <a:effectLst/>
                          <a:latin typeface="+mn-lt"/>
                        </a:rPr>
                        <a:t>İl/İlçe Genelinde Yapılacak Ortak Sınav </a:t>
                      </a:r>
                      <a:endParaRPr lang="tr-TR" sz="1100" b="1" i="0" u="none" strike="noStrike" dirty="0">
                        <a:solidFill>
                          <a:srgbClr val="000000"/>
                        </a:solidFill>
                        <a:effectLst/>
                        <a:latin typeface="+mn-lt"/>
                      </a:endParaRPr>
                    </a:p>
                  </a:txBody>
                  <a:tcPr marL="8556" marR="8556" marT="8556" marB="0" anchor="ctr">
                    <a:solidFill>
                      <a:schemeClr val="accent2">
                        <a:lumMod val="20000"/>
                        <a:lumOff val="80000"/>
                      </a:schemeClr>
                    </a:solidFill>
                  </a:tcPr>
                </a:tc>
                <a:tc gridSpan="2">
                  <a:txBody>
                    <a:bodyPr/>
                    <a:lstStyle/>
                    <a:p>
                      <a:pPr algn="ctr" fontAlgn="ctr"/>
                      <a:r>
                        <a:rPr lang="tr-TR" sz="1100" u="none" strike="noStrike" dirty="0">
                          <a:effectLst/>
                          <a:latin typeface="+mn-lt"/>
                        </a:rPr>
                        <a:t>Okul Genelinde Yapılacak Ortak Sınav</a:t>
                      </a:r>
                      <a:endParaRPr lang="tr-TR" sz="1100" b="1" i="0" u="none" strike="noStrike" dirty="0">
                        <a:solidFill>
                          <a:srgbClr val="000000"/>
                        </a:solidFill>
                        <a:effectLst/>
                        <a:latin typeface="+mn-lt"/>
                      </a:endParaRPr>
                    </a:p>
                  </a:txBody>
                  <a:tcPr marL="8556" marR="8556" marT="8556" marB="0" anchor="ctr">
                    <a:solidFill>
                      <a:schemeClr val="accent2">
                        <a:lumMod val="20000"/>
                        <a:lumOff val="80000"/>
                      </a:schemeClr>
                    </a:solidFill>
                  </a:tcPr>
                </a:tc>
                <a:tc hMerge="1">
                  <a:txBody>
                    <a:bodyPr/>
                    <a:lstStyle/>
                    <a:p>
                      <a:endParaRPr lang="tr-TR"/>
                    </a:p>
                  </a:txBody>
                  <a:tcPr/>
                </a:tc>
                <a:tc rowSpan="2">
                  <a:txBody>
                    <a:bodyPr/>
                    <a:lstStyle/>
                    <a:p>
                      <a:pPr algn="ctr" fontAlgn="ctr"/>
                      <a:r>
                        <a:rPr lang="tr-TR" sz="1100" u="none" strike="noStrike">
                          <a:effectLst/>
                          <a:latin typeface="+mn-lt"/>
                        </a:rPr>
                        <a:t>İl/İlçe Genelinde Yapılacak Ortak Sınav </a:t>
                      </a:r>
                      <a:endParaRPr lang="tr-TR" sz="1100" b="1" i="0" u="none" strike="noStrike">
                        <a:solidFill>
                          <a:srgbClr val="000000"/>
                        </a:solidFill>
                        <a:effectLst/>
                        <a:latin typeface="+mn-lt"/>
                      </a:endParaRPr>
                    </a:p>
                  </a:txBody>
                  <a:tcPr marL="8556" marR="8556" marT="8556" marB="0" anchor="ctr">
                    <a:solidFill>
                      <a:schemeClr val="accent2">
                        <a:lumMod val="40000"/>
                        <a:lumOff val="60000"/>
                      </a:schemeClr>
                    </a:solidFill>
                  </a:tcPr>
                </a:tc>
                <a:tc gridSpan="2">
                  <a:txBody>
                    <a:bodyPr/>
                    <a:lstStyle/>
                    <a:p>
                      <a:pPr algn="ctr" fontAlgn="ctr"/>
                      <a:r>
                        <a:rPr lang="tr-TR" sz="1100" u="none" strike="noStrike" dirty="0">
                          <a:effectLst/>
                          <a:latin typeface="+mn-lt"/>
                        </a:rPr>
                        <a:t>Okul Genelinde Yapılacak Ortak Sınav</a:t>
                      </a:r>
                      <a:endParaRPr lang="tr-TR" sz="1100" b="1" i="0" u="none" strike="noStrike" dirty="0">
                        <a:solidFill>
                          <a:srgbClr val="000000"/>
                        </a:solidFill>
                        <a:effectLst/>
                        <a:latin typeface="+mn-lt"/>
                      </a:endParaRPr>
                    </a:p>
                  </a:txBody>
                  <a:tcPr marL="8556" marR="8556" marT="8556" marB="0" anchor="ctr">
                    <a:solidFill>
                      <a:schemeClr val="accent2">
                        <a:lumMod val="40000"/>
                        <a:lumOff val="60000"/>
                      </a:schemeClr>
                    </a:solidFill>
                  </a:tcPr>
                </a:tc>
                <a:tc hMerge="1">
                  <a:txBody>
                    <a:bodyPr/>
                    <a:lstStyle/>
                    <a:p>
                      <a:endParaRPr lang="tr-TR"/>
                    </a:p>
                  </a:txBody>
                  <a:tcPr/>
                </a:tc>
                <a:extLst>
                  <a:ext uri="{0D108BD9-81ED-4DB2-BD59-A6C34878D82A}">
                    <a16:rowId xmlns:a16="http://schemas.microsoft.com/office/drawing/2014/main" val="3294082388"/>
                  </a:ext>
                </a:extLst>
              </a:tr>
              <a:tr h="90212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100" u="none" strike="noStrike" dirty="0">
                          <a:effectLst/>
                          <a:latin typeface="+mn-lt"/>
                        </a:rPr>
                        <a:t>1.   Senaryo</a:t>
                      </a:r>
                      <a:endParaRPr lang="tr-TR" sz="1100" b="1" i="0" u="none" strike="noStrike" dirty="0">
                        <a:solidFill>
                          <a:srgbClr val="000000"/>
                        </a:solidFill>
                        <a:effectLst/>
                        <a:latin typeface="+mn-lt"/>
                      </a:endParaRPr>
                    </a:p>
                  </a:txBody>
                  <a:tcPr marL="8556" marR="8556" marT="8556" marB="0" vert="vert270" anchor="ctr">
                    <a:solidFill>
                      <a:schemeClr val="accent2">
                        <a:lumMod val="20000"/>
                        <a:lumOff val="80000"/>
                      </a:schemeClr>
                    </a:solidFill>
                  </a:tcPr>
                </a:tc>
                <a:tc>
                  <a:txBody>
                    <a:bodyPr/>
                    <a:lstStyle/>
                    <a:p>
                      <a:pPr algn="ctr" fontAlgn="ctr"/>
                      <a:r>
                        <a:rPr lang="tr-TR" sz="1100" u="none" strike="noStrike" dirty="0">
                          <a:effectLst/>
                          <a:latin typeface="+mn-lt"/>
                        </a:rPr>
                        <a:t>2.   Senaryo</a:t>
                      </a:r>
                      <a:endParaRPr lang="tr-TR" sz="1100" b="1" i="0" u="none" strike="noStrike" dirty="0">
                        <a:solidFill>
                          <a:srgbClr val="000000"/>
                        </a:solidFill>
                        <a:effectLst/>
                        <a:latin typeface="+mn-lt"/>
                      </a:endParaRPr>
                    </a:p>
                  </a:txBody>
                  <a:tcPr marL="8556" marR="8556" marT="8556" marB="0" vert="vert270" anchor="ctr">
                    <a:solidFill>
                      <a:schemeClr val="accent2">
                        <a:lumMod val="20000"/>
                        <a:lumOff val="80000"/>
                      </a:schemeClr>
                    </a:solidFill>
                  </a:tcPr>
                </a:tc>
                <a:tc vMerge="1">
                  <a:txBody>
                    <a:bodyPr/>
                    <a:lstStyle/>
                    <a:p>
                      <a:endParaRPr lang="tr-TR"/>
                    </a:p>
                  </a:txBody>
                  <a:tcPr/>
                </a:tc>
                <a:tc>
                  <a:txBody>
                    <a:bodyPr/>
                    <a:lstStyle/>
                    <a:p>
                      <a:pPr algn="ctr" fontAlgn="ctr"/>
                      <a:r>
                        <a:rPr lang="tr-TR" sz="1100" u="none" strike="noStrike" dirty="0">
                          <a:effectLst/>
                          <a:latin typeface="+mn-lt"/>
                        </a:rPr>
                        <a:t>1.   Senaryo</a:t>
                      </a:r>
                      <a:endParaRPr lang="tr-TR" sz="1100" b="1" i="0" u="none" strike="noStrike" dirty="0">
                        <a:solidFill>
                          <a:srgbClr val="000000"/>
                        </a:solidFill>
                        <a:effectLst/>
                        <a:latin typeface="+mn-lt"/>
                      </a:endParaRPr>
                    </a:p>
                  </a:txBody>
                  <a:tcPr marL="8556" marR="8556" marT="8556" marB="0" vert="vert270" anchor="ctr">
                    <a:solidFill>
                      <a:schemeClr val="accent2">
                        <a:lumMod val="40000"/>
                        <a:lumOff val="60000"/>
                      </a:schemeClr>
                    </a:solidFill>
                  </a:tcPr>
                </a:tc>
                <a:tc>
                  <a:txBody>
                    <a:bodyPr/>
                    <a:lstStyle/>
                    <a:p>
                      <a:pPr algn="ctr" fontAlgn="ctr"/>
                      <a:r>
                        <a:rPr lang="tr-TR" sz="1100" u="none" strike="noStrike">
                          <a:effectLst/>
                          <a:latin typeface="+mn-lt"/>
                        </a:rPr>
                        <a:t>2.   Senaryo</a:t>
                      </a:r>
                      <a:endParaRPr lang="tr-TR" sz="1100" b="1" i="0" u="none" strike="noStrike">
                        <a:solidFill>
                          <a:srgbClr val="000000"/>
                        </a:solidFill>
                        <a:effectLst/>
                        <a:latin typeface="+mn-lt"/>
                      </a:endParaRPr>
                    </a:p>
                  </a:txBody>
                  <a:tcPr marL="8556" marR="8556" marT="8556" marB="0" vert="vert270" anchor="ctr">
                    <a:solidFill>
                      <a:schemeClr val="accent2">
                        <a:lumMod val="40000"/>
                        <a:lumOff val="60000"/>
                      </a:schemeClr>
                    </a:solidFill>
                  </a:tcPr>
                </a:tc>
                <a:extLst>
                  <a:ext uri="{0D108BD9-81ED-4DB2-BD59-A6C34878D82A}">
                    <a16:rowId xmlns:a16="http://schemas.microsoft.com/office/drawing/2014/main" val="2027970139"/>
                  </a:ext>
                </a:extLst>
              </a:tr>
              <a:tr h="550673">
                <a:tc rowSpan="4">
                  <a:txBody>
                    <a:bodyPr/>
                    <a:lstStyle/>
                    <a:p>
                      <a:pPr algn="ctr" fontAlgn="ctr"/>
                      <a:r>
                        <a:rPr lang="tr-TR" sz="1600" b="1" u="none" strike="noStrike" dirty="0">
                          <a:effectLst/>
                          <a:latin typeface="+mn-lt"/>
                        </a:rPr>
                        <a:t>BİREY VE TOPLUM</a:t>
                      </a:r>
                      <a:endParaRPr lang="tr-TR" sz="1600" b="1" i="0" u="none" strike="noStrike" dirty="0">
                        <a:solidFill>
                          <a:srgbClr val="000000"/>
                        </a:solidFill>
                        <a:effectLst/>
                        <a:latin typeface="+mn-lt"/>
                      </a:endParaRPr>
                    </a:p>
                  </a:txBody>
                  <a:tcPr marL="8556" marR="8556" marT="8556" marB="0" vert="vert270" anchor="ctr">
                    <a:solidFill>
                      <a:schemeClr val="accent2">
                        <a:lumMod val="20000"/>
                        <a:lumOff val="80000"/>
                      </a:schemeClr>
                    </a:solidFill>
                  </a:tcPr>
                </a:tc>
                <a:tc>
                  <a:txBody>
                    <a:bodyPr/>
                    <a:lstStyle/>
                    <a:p>
                      <a:pPr algn="l" fontAlgn="ctr"/>
                      <a:r>
                        <a:rPr lang="tr-TR" sz="1600" u="none" strike="noStrike" dirty="0">
                          <a:effectLst/>
                          <a:latin typeface="+mn-lt"/>
                        </a:rPr>
                        <a:t>SB.7.1.1. İletişimi etkileyen tutum ve davranışları analiz ederek kendi tutum ve davranışlarını sorgular.</a:t>
                      </a:r>
                      <a:endParaRPr lang="tr-TR" sz="1600" b="0" i="0" u="none" strike="noStrike" dirty="0">
                        <a:solidFill>
                          <a:srgbClr val="000000"/>
                        </a:solidFill>
                        <a:effectLst/>
                        <a:latin typeface="+mn-lt"/>
                      </a:endParaRPr>
                    </a:p>
                  </a:txBody>
                  <a:tcPr marL="8556" marR="8556" marT="8556" marB="0" anchor="ct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2787859955"/>
                  </a:ext>
                </a:extLst>
              </a:tr>
              <a:tr h="370248">
                <a:tc vMerge="1">
                  <a:txBody>
                    <a:bodyPr/>
                    <a:lstStyle/>
                    <a:p>
                      <a:endParaRPr lang="tr-TR"/>
                    </a:p>
                  </a:txBody>
                  <a:tcPr/>
                </a:tc>
                <a:tc>
                  <a:txBody>
                    <a:bodyPr/>
                    <a:lstStyle/>
                    <a:p>
                      <a:pPr algn="l" fontAlgn="ctr"/>
                      <a:r>
                        <a:rPr lang="tr-TR" sz="1600" u="none" strike="noStrike">
                          <a:effectLst/>
                          <a:latin typeface="+mn-lt"/>
                        </a:rPr>
                        <a:t>SB.7.1.2. Bireysel ve toplumsal ilişkilerde olumlu iletişim yollarını kullanır.</a:t>
                      </a:r>
                      <a:endParaRPr lang="tr-TR" sz="1600" b="0" i="0" u="none" strike="noStrike">
                        <a:solidFill>
                          <a:srgbClr val="000000"/>
                        </a:solidFill>
                        <a:effectLst/>
                        <a:latin typeface="+mn-lt"/>
                      </a:endParaRPr>
                    </a:p>
                  </a:txBody>
                  <a:tcPr marL="8556" marR="8556" marT="8556" marB="0" anchor="ct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3737647524"/>
                  </a:ext>
                </a:extLst>
              </a:tr>
              <a:tr h="370248">
                <a:tc vMerge="1">
                  <a:txBody>
                    <a:bodyPr/>
                    <a:lstStyle/>
                    <a:p>
                      <a:endParaRPr lang="tr-TR"/>
                    </a:p>
                  </a:txBody>
                  <a:tcPr/>
                </a:tc>
                <a:tc>
                  <a:txBody>
                    <a:bodyPr/>
                    <a:lstStyle/>
                    <a:p>
                      <a:pPr algn="l" fontAlgn="ctr"/>
                      <a:r>
                        <a:rPr lang="tr-TR" sz="1600" u="none" strike="noStrike" dirty="0">
                          <a:effectLst/>
                          <a:latin typeface="+mn-lt"/>
                        </a:rPr>
                        <a:t>SB.7.1.3. Medyanın sosyal değişim ve etkileşimdeki rolünü tartışır.</a:t>
                      </a:r>
                      <a:endParaRPr lang="tr-TR" sz="1600" b="0" i="0" u="none" strike="noStrike" dirty="0">
                        <a:solidFill>
                          <a:srgbClr val="000000"/>
                        </a:solidFill>
                        <a:effectLst/>
                        <a:latin typeface="+mn-lt"/>
                      </a:endParaRPr>
                    </a:p>
                  </a:txBody>
                  <a:tcPr marL="8556" marR="8556" marT="8556" marB="0" anchor="ctr"/>
                </a:tc>
                <a:tc>
                  <a:txBody>
                    <a:bodyPr/>
                    <a:lstStyle/>
                    <a:p>
                      <a:pPr algn="ctr" fontAlgn="ctr"/>
                      <a:r>
                        <a:rPr lang="tr-TR" sz="1600" u="none" strike="noStrike">
                          <a:effectLst/>
                          <a:latin typeface="+mn-lt"/>
                        </a:rPr>
                        <a:t>2</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solidFill>
                            <a:srgbClr val="FF0000"/>
                          </a:solidFill>
                          <a:effectLst/>
                          <a:latin typeface="+mn-lt"/>
                        </a:rPr>
                        <a:t> </a:t>
                      </a:r>
                      <a:endParaRPr lang="tr-TR" sz="1600" b="0" i="0" u="none" strike="noStrike">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solidFill>
                            <a:srgbClr val="FF0000"/>
                          </a:solidFill>
                          <a:effectLst/>
                          <a:latin typeface="+mn-lt"/>
                        </a:rPr>
                        <a:t> </a:t>
                      </a:r>
                      <a:endParaRPr lang="tr-TR" sz="1600" b="0" i="0" u="none" strike="noStrike">
                        <a:solidFill>
                          <a:srgbClr val="FF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717563274"/>
                  </a:ext>
                </a:extLst>
              </a:tr>
              <a:tr h="550673">
                <a:tc vMerge="1">
                  <a:txBody>
                    <a:bodyPr/>
                    <a:lstStyle/>
                    <a:p>
                      <a:endParaRPr lang="tr-TR"/>
                    </a:p>
                  </a:txBody>
                  <a:tcPr/>
                </a:tc>
                <a:tc>
                  <a:txBody>
                    <a:bodyPr/>
                    <a:lstStyle/>
                    <a:p>
                      <a:pPr algn="l" fontAlgn="ctr"/>
                      <a:r>
                        <a:rPr lang="tr-TR" sz="1600" u="none" strike="noStrike">
                          <a:effectLst/>
                          <a:latin typeface="+mn-lt"/>
                        </a:rPr>
                        <a:t>SB.7.1.4. İletişim araçlarından yararlanırken haklarını kullanır ve sorumluluklarını yerine getirir.</a:t>
                      </a:r>
                      <a:endParaRPr lang="tr-TR" sz="1600" b="0" i="0" u="none" strike="noStrike">
                        <a:solidFill>
                          <a:srgbClr val="000000"/>
                        </a:solidFill>
                        <a:effectLst/>
                        <a:latin typeface="+mn-lt"/>
                      </a:endParaRPr>
                    </a:p>
                  </a:txBody>
                  <a:tcPr marL="8556" marR="8556" marT="8556" marB="0" anchor="ct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solidFill>
                            <a:srgbClr val="FF0000"/>
                          </a:solidFill>
                          <a:effectLst/>
                          <a:latin typeface="+mn-lt"/>
                        </a:rPr>
                        <a:t>1</a:t>
                      </a:r>
                      <a:endParaRPr lang="tr-TR" sz="1600" b="0" i="0" u="none" strike="noStrike">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3287910541"/>
                  </a:ext>
                </a:extLst>
              </a:tr>
              <a:tr h="550673">
                <a:tc rowSpan="5">
                  <a:txBody>
                    <a:bodyPr/>
                    <a:lstStyle/>
                    <a:p>
                      <a:pPr algn="ctr" fontAlgn="ctr"/>
                      <a:r>
                        <a:rPr lang="tr-TR" sz="1600" b="1" u="none" strike="noStrike" dirty="0">
                          <a:effectLst/>
                          <a:latin typeface="+mn-lt"/>
                        </a:rPr>
                        <a:t>KÜLTÜR VE MİRAS</a:t>
                      </a:r>
                      <a:endParaRPr lang="tr-TR" sz="1600" b="1" i="0" u="none" strike="noStrike" dirty="0">
                        <a:solidFill>
                          <a:srgbClr val="000000"/>
                        </a:solidFill>
                        <a:effectLst/>
                        <a:latin typeface="+mn-lt"/>
                      </a:endParaRPr>
                    </a:p>
                  </a:txBody>
                  <a:tcPr marL="8556" marR="8556" marT="8556" marB="0" vert="vert270" anchor="ctr">
                    <a:solidFill>
                      <a:schemeClr val="accent2">
                        <a:lumMod val="20000"/>
                        <a:lumOff val="80000"/>
                      </a:schemeClr>
                    </a:solidFill>
                  </a:tcPr>
                </a:tc>
                <a:tc>
                  <a:txBody>
                    <a:bodyPr/>
                    <a:lstStyle/>
                    <a:p>
                      <a:pPr algn="l" fontAlgn="ctr"/>
                      <a:r>
                        <a:rPr lang="tr-TR" sz="1600" u="none" strike="noStrike" dirty="0">
                          <a:effectLst/>
                          <a:latin typeface="+mn-lt"/>
                        </a:rPr>
                        <a:t>SB.7.2.1. Osmanlı Devleti’nin siyasi güç olarak ortaya çıkış sürecini ve bu süreci etkileyen faktörleri açıklar.</a:t>
                      </a:r>
                      <a:endParaRPr lang="tr-TR" sz="1600" b="0" i="0" u="none" strike="noStrike" dirty="0">
                        <a:solidFill>
                          <a:srgbClr val="000000"/>
                        </a:solidFill>
                        <a:effectLst/>
                        <a:latin typeface="+mn-lt"/>
                      </a:endParaRPr>
                    </a:p>
                  </a:txBody>
                  <a:tcPr marL="8556" marR="8556" marT="8556" marB="0" anchor="ctr"/>
                </a:tc>
                <a:tc>
                  <a:txBody>
                    <a:bodyPr/>
                    <a:lstStyle/>
                    <a:p>
                      <a:pPr algn="ctr" fontAlgn="ctr"/>
                      <a:r>
                        <a:rPr lang="tr-TR" sz="1600" u="none" strike="noStrike" dirty="0">
                          <a:effectLst/>
                          <a:latin typeface="+mn-lt"/>
                        </a:rPr>
                        <a:t>5</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2</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solidFill>
                            <a:srgbClr val="FF0000"/>
                          </a:solidFill>
                          <a:effectLst/>
                          <a:latin typeface="+mn-lt"/>
                        </a:rPr>
                        <a:t>3</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solidFill>
                            <a:srgbClr val="FF0000"/>
                          </a:solidFill>
                          <a:effectLst/>
                          <a:latin typeface="+mn-lt"/>
                        </a:rPr>
                        <a:t>1</a:t>
                      </a:r>
                      <a:endParaRPr lang="tr-TR" sz="1600" b="0" i="0" u="none" strike="noStrike">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3261212245"/>
                  </a:ext>
                </a:extLst>
              </a:tr>
              <a:tr h="370248">
                <a:tc vMerge="1">
                  <a:txBody>
                    <a:bodyPr/>
                    <a:lstStyle/>
                    <a:p>
                      <a:endParaRPr lang="tr-TR"/>
                    </a:p>
                  </a:txBody>
                  <a:tcPr/>
                </a:tc>
                <a:tc>
                  <a:txBody>
                    <a:bodyPr/>
                    <a:lstStyle/>
                    <a:p>
                      <a:pPr algn="l" fontAlgn="ctr"/>
                      <a:r>
                        <a:rPr lang="tr-TR" sz="1600" u="none" strike="noStrike">
                          <a:effectLst/>
                          <a:latin typeface="+mn-lt"/>
                        </a:rPr>
                        <a:t>SB.7.2.2. Osmanlı Devleti’nin fetih siyasetini örnekler üzerinden analiz eder.</a:t>
                      </a:r>
                      <a:endParaRPr lang="tr-TR" sz="1600" b="0" i="0" u="none" strike="noStrike">
                        <a:solidFill>
                          <a:srgbClr val="000000"/>
                        </a:solidFill>
                        <a:effectLst/>
                        <a:latin typeface="+mn-lt"/>
                      </a:endParaRPr>
                    </a:p>
                  </a:txBody>
                  <a:tcPr marL="8556" marR="8556" marT="8556" marB="0" anchor="ctr"/>
                </a:tc>
                <a:tc>
                  <a:txBody>
                    <a:bodyPr/>
                    <a:lstStyle/>
                    <a:p>
                      <a:pPr algn="ctr" fontAlgn="ctr"/>
                      <a:r>
                        <a:rPr lang="tr-TR" sz="1600" u="none" strike="noStrike" dirty="0">
                          <a:effectLst/>
                          <a:latin typeface="+mn-lt"/>
                        </a:rPr>
                        <a:t>4</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dirty="0">
                          <a:effectLst/>
                          <a:latin typeface="+mn-lt"/>
                        </a:rPr>
                        <a:t>2</a:t>
                      </a:r>
                      <a:endParaRPr lang="tr-TR" sz="1600" b="0" i="0" u="none" strike="noStrike" dirty="0">
                        <a:solidFill>
                          <a:srgbClr val="000000"/>
                        </a:solidFill>
                        <a:effectLst/>
                        <a:latin typeface="+mn-lt"/>
                      </a:endParaRPr>
                    </a:p>
                  </a:txBody>
                  <a:tcPr marL="8556" marR="8556" marT="8556" marB="0" anchor="ctr">
                    <a:solidFill>
                      <a:schemeClr val="accent2">
                        <a:lumMod val="20000"/>
                        <a:lumOff val="80000"/>
                      </a:schemeClr>
                    </a:solidFill>
                  </a:tcPr>
                </a:tc>
                <a:tc>
                  <a:txBody>
                    <a:bodyPr/>
                    <a:lstStyle/>
                    <a:p>
                      <a:pPr algn="ctr" fontAlgn="ctr"/>
                      <a:r>
                        <a:rPr lang="tr-TR" sz="1600" u="none" strike="noStrike">
                          <a:solidFill>
                            <a:srgbClr val="FF0000"/>
                          </a:solidFill>
                          <a:effectLst/>
                          <a:latin typeface="+mn-lt"/>
                        </a:rPr>
                        <a:t>3</a:t>
                      </a:r>
                      <a:endParaRPr lang="tr-TR" sz="1600" b="0" i="0" u="none" strike="noStrike">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1</a:t>
                      </a:r>
                      <a:endParaRPr lang="tr-TR" sz="1600" b="0" i="0" u="none" strike="noStrike" dirty="0">
                        <a:solidFill>
                          <a:srgbClr val="FF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2980678592"/>
                  </a:ext>
                </a:extLst>
              </a:tr>
              <a:tr h="550673">
                <a:tc vMerge="1">
                  <a:txBody>
                    <a:bodyPr/>
                    <a:lstStyle/>
                    <a:p>
                      <a:endParaRPr lang="tr-TR"/>
                    </a:p>
                  </a:txBody>
                  <a:tcPr/>
                </a:tc>
                <a:tc>
                  <a:txBody>
                    <a:bodyPr/>
                    <a:lstStyle/>
                    <a:p>
                      <a:pPr algn="l" fontAlgn="ctr"/>
                      <a:r>
                        <a:rPr lang="tr-TR" sz="1600" u="none" strike="noStrike" dirty="0">
                          <a:effectLst/>
                          <a:latin typeface="+mn-lt"/>
                        </a:rPr>
                        <a:t>SB.7.2.3. Avrupa’daki gelişmelerle bağlantılı olarak Osmanlı Devleti’ni değişime zorlayan süreçleri kavrar.</a:t>
                      </a:r>
                      <a:endParaRPr lang="tr-TR" sz="1600" b="0" i="0" u="none" strike="noStrike" dirty="0">
                        <a:solidFill>
                          <a:srgbClr val="000000"/>
                        </a:solidFill>
                        <a:effectLst/>
                        <a:latin typeface="+mn-lt"/>
                      </a:endParaRPr>
                    </a:p>
                  </a:txBody>
                  <a:tcPr marL="8556" marR="8556" marT="8556" marB="0" anchor="ctr"/>
                </a:tc>
                <a:tc>
                  <a:txBody>
                    <a:bodyPr/>
                    <a:lstStyle/>
                    <a:p>
                      <a:pPr algn="l" fontAlgn="b"/>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ctr" fontAlgn="ctr"/>
                      <a:r>
                        <a:rPr lang="tr-TR" sz="1600" u="none" strike="noStrike">
                          <a:effectLst/>
                          <a:latin typeface="+mn-lt"/>
                        </a:rPr>
                        <a:t>5</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2</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4133611466"/>
                  </a:ext>
                </a:extLst>
              </a:tr>
              <a:tr h="731099">
                <a:tc vMerge="1">
                  <a:txBody>
                    <a:bodyPr/>
                    <a:lstStyle/>
                    <a:p>
                      <a:endParaRPr lang="tr-TR"/>
                    </a:p>
                  </a:txBody>
                  <a:tcPr/>
                </a:tc>
                <a:tc>
                  <a:txBody>
                    <a:bodyPr/>
                    <a:lstStyle/>
                    <a:p>
                      <a:pPr algn="l" fontAlgn="ctr"/>
                      <a:r>
                        <a:rPr lang="tr-TR" sz="1600" u="none" strike="noStrike">
                          <a:effectLst/>
                          <a:latin typeface="+mn-lt"/>
                        </a:rPr>
                        <a:t>SB.7.2.4. Osmanlı Devleti’nde ıslahat hareketleri sonucu ortaya çıkan kurumlardan hareketle toplumsal ve ekonomik değişim hakkında çıkarımlarda bulunur.</a:t>
                      </a:r>
                      <a:endParaRPr lang="tr-TR" sz="1600" b="0" i="0" u="none" strike="noStrike">
                        <a:solidFill>
                          <a:srgbClr val="000000"/>
                        </a:solidFill>
                        <a:effectLst/>
                        <a:latin typeface="+mn-lt"/>
                      </a:endParaRPr>
                    </a:p>
                  </a:txBody>
                  <a:tcPr marL="8556" marR="8556" marT="8556" marB="0" anchor="ctr"/>
                </a:tc>
                <a:tc>
                  <a:txBody>
                    <a:bodyPr/>
                    <a:lstStyle/>
                    <a:p>
                      <a:pPr algn="l" fontAlgn="b"/>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ctr" fontAlgn="ctr"/>
                      <a:r>
                        <a:rPr lang="tr-TR" sz="1600" u="none" strike="noStrike">
                          <a:effectLst/>
                          <a:latin typeface="+mn-lt"/>
                        </a:rPr>
                        <a:t>4</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2</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1109744133"/>
                  </a:ext>
                </a:extLst>
              </a:tr>
              <a:tr h="370248">
                <a:tc vMerge="1">
                  <a:txBody>
                    <a:bodyPr/>
                    <a:lstStyle/>
                    <a:p>
                      <a:endParaRPr lang="tr-TR"/>
                    </a:p>
                  </a:txBody>
                  <a:tcPr/>
                </a:tc>
                <a:tc>
                  <a:txBody>
                    <a:bodyPr/>
                    <a:lstStyle/>
                    <a:p>
                      <a:pPr algn="l" fontAlgn="ctr"/>
                      <a:r>
                        <a:rPr lang="tr-TR" sz="1600" u="none" strike="noStrike">
                          <a:effectLst/>
                          <a:latin typeface="+mn-lt"/>
                        </a:rPr>
                        <a:t>SB.7.2.5.Osmanlı kültür, sanat ve estetik anlayışına örnekler verir.</a:t>
                      </a:r>
                      <a:endParaRPr lang="tr-TR" sz="1600" b="0" i="0" u="none" strike="noStrike">
                        <a:solidFill>
                          <a:srgbClr val="000000"/>
                        </a:solidFill>
                        <a:effectLst/>
                        <a:latin typeface="+mn-lt"/>
                      </a:endParaRPr>
                    </a:p>
                  </a:txBody>
                  <a:tcPr marL="8556" marR="8556" marT="8556" marB="0" anchor="ctr"/>
                </a:tc>
                <a:tc>
                  <a:txBody>
                    <a:bodyPr/>
                    <a:lstStyle/>
                    <a:p>
                      <a:pPr algn="l" fontAlgn="b"/>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a:effectLst/>
                          <a:latin typeface="+mn-lt"/>
                        </a:rPr>
                        <a:t> </a:t>
                      </a:r>
                      <a:endParaRPr lang="tr-TR" sz="1600" b="0" i="0" u="none" strike="noStrike">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l" fontAlgn="b"/>
                      <a:r>
                        <a:rPr lang="tr-TR" sz="1600" u="none" strike="noStrike" dirty="0">
                          <a:effectLst/>
                          <a:latin typeface="+mn-lt"/>
                        </a:rPr>
                        <a:t> </a:t>
                      </a:r>
                      <a:endParaRPr lang="tr-TR" sz="1600" b="0" i="0" u="none" strike="noStrike" dirty="0">
                        <a:solidFill>
                          <a:srgbClr val="000000"/>
                        </a:solidFill>
                        <a:effectLst/>
                        <a:latin typeface="+mn-lt"/>
                      </a:endParaRPr>
                    </a:p>
                  </a:txBody>
                  <a:tcPr marL="8556" marR="8556" marT="8556" marB="0" anchor="b">
                    <a:solidFill>
                      <a:schemeClr val="accent2">
                        <a:lumMod val="20000"/>
                        <a:lumOff val="80000"/>
                      </a:schemeClr>
                    </a:solidFill>
                  </a:tcP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8556" marR="8556" marT="8556" marB="0" anchor="ctr">
                    <a:solidFill>
                      <a:schemeClr val="accent2">
                        <a:lumMod val="40000"/>
                        <a:lumOff val="6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8556" marR="8556" marT="8556" marB="0" anchor="ctr">
                    <a:solidFill>
                      <a:schemeClr val="accent2">
                        <a:lumMod val="40000"/>
                        <a:lumOff val="60000"/>
                      </a:schemeClr>
                    </a:solidFill>
                  </a:tcPr>
                </a:tc>
                <a:extLst>
                  <a:ext uri="{0D108BD9-81ED-4DB2-BD59-A6C34878D82A}">
                    <a16:rowId xmlns:a16="http://schemas.microsoft.com/office/drawing/2014/main" val="3940634605"/>
                  </a:ext>
                </a:extLst>
              </a:tr>
            </a:tbl>
          </a:graphicData>
        </a:graphic>
      </p:graphicFrame>
    </p:spTree>
    <p:extLst>
      <p:ext uri="{BB962C8B-B14F-4D97-AF65-F5344CB8AC3E}">
        <p14:creationId xmlns:p14="http://schemas.microsoft.com/office/powerpoint/2010/main" val="34327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13" name="Tablo 12">
            <a:extLst>
              <a:ext uri="{FF2B5EF4-FFF2-40B4-BE49-F238E27FC236}">
                <a16:creationId xmlns:a16="http://schemas.microsoft.com/office/drawing/2014/main" id="{0266FE7F-0AD8-22BE-C6D6-A2E035D5F3E4}"/>
              </a:ext>
            </a:extLst>
          </p:cNvPr>
          <p:cNvGraphicFramePr>
            <a:graphicFrameLocks noGrp="1"/>
          </p:cNvGraphicFramePr>
          <p:nvPr>
            <p:extLst>
              <p:ext uri="{D42A27DB-BD31-4B8C-83A1-F6EECF244321}">
                <p14:modId xmlns:p14="http://schemas.microsoft.com/office/powerpoint/2010/main" val="4263652108"/>
              </p:ext>
            </p:extLst>
          </p:nvPr>
        </p:nvGraphicFramePr>
        <p:xfrm>
          <a:off x="1295400" y="2324100"/>
          <a:ext cx="14782802" cy="7521258"/>
        </p:xfrm>
        <a:graphic>
          <a:graphicData uri="http://schemas.openxmlformats.org/drawingml/2006/table">
            <a:tbl>
              <a:tblPr>
                <a:tableStyleId>{5C22544A-7EE6-4342-B048-85BDC9FD1C3A}</a:tableStyleId>
              </a:tblPr>
              <a:tblGrid>
                <a:gridCol w="2410240">
                  <a:extLst>
                    <a:ext uri="{9D8B030D-6E8A-4147-A177-3AD203B41FA5}">
                      <a16:colId xmlns:a16="http://schemas.microsoft.com/office/drawing/2014/main" val="1550987617"/>
                    </a:ext>
                  </a:extLst>
                </a:gridCol>
                <a:gridCol w="2570922">
                  <a:extLst>
                    <a:ext uri="{9D8B030D-6E8A-4147-A177-3AD203B41FA5}">
                      <a16:colId xmlns:a16="http://schemas.microsoft.com/office/drawing/2014/main" val="295544877"/>
                    </a:ext>
                  </a:extLst>
                </a:gridCol>
                <a:gridCol w="7695098">
                  <a:extLst>
                    <a:ext uri="{9D8B030D-6E8A-4147-A177-3AD203B41FA5}">
                      <a16:colId xmlns:a16="http://schemas.microsoft.com/office/drawing/2014/main" val="1342674090"/>
                    </a:ext>
                  </a:extLst>
                </a:gridCol>
                <a:gridCol w="705977">
                  <a:extLst>
                    <a:ext uri="{9D8B030D-6E8A-4147-A177-3AD203B41FA5}">
                      <a16:colId xmlns:a16="http://schemas.microsoft.com/office/drawing/2014/main" val="1648221447"/>
                    </a:ext>
                  </a:extLst>
                </a:gridCol>
                <a:gridCol w="466855">
                  <a:extLst>
                    <a:ext uri="{9D8B030D-6E8A-4147-A177-3AD203B41FA5}">
                      <a16:colId xmlns:a16="http://schemas.microsoft.com/office/drawing/2014/main" val="753841504"/>
                    </a:ext>
                  </a:extLst>
                </a:gridCol>
                <a:gridCol w="466855">
                  <a:extLst>
                    <a:ext uri="{9D8B030D-6E8A-4147-A177-3AD203B41FA5}">
                      <a16:colId xmlns:a16="http://schemas.microsoft.com/office/drawing/2014/main" val="264957001"/>
                    </a:ext>
                  </a:extLst>
                </a:gridCol>
                <a:gridCol w="466855">
                  <a:extLst>
                    <a:ext uri="{9D8B030D-6E8A-4147-A177-3AD203B41FA5}">
                      <a16:colId xmlns:a16="http://schemas.microsoft.com/office/drawing/2014/main" val="2067697379"/>
                    </a:ext>
                  </a:extLst>
                </a:gridCol>
              </a:tblGrid>
              <a:tr h="333042">
                <a:tc gridSpan="7">
                  <a:txBody>
                    <a:bodyPr/>
                    <a:lstStyle/>
                    <a:p>
                      <a:pPr algn="ctr" fontAlgn="b"/>
                      <a:r>
                        <a:rPr lang="tr-TR" sz="2000" b="1" u="none" strike="noStrike" dirty="0">
                          <a:effectLst/>
                        </a:rPr>
                        <a:t>6. Sınıf Matematik Dersi Konu Soru Dağılım Tablosu</a:t>
                      </a:r>
                      <a:endParaRPr lang="tr-TR" sz="2000" b="1" i="0" u="none" strike="noStrike" dirty="0">
                        <a:solidFill>
                          <a:srgbClr val="000000"/>
                        </a:solidFill>
                        <a:effectLst/>
                        <a:latin typeface="Times New Roman" panose="02020603050405020304" pitchFamily="18" charset="0"/>
                      </a:endParaRPr>
                    </a:p>
                  </a:txBody>
                  <a:tcPr marL="8298" marR="8298" marT="8298"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32513458"/>
                  </a:ext>
                </a:extLst>
              </a:tr>
              <a:tr h="176539">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dirty="0">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tc>
                  <a:txBody>
                    <a:bodyPr/>
                    <a:lstStyle/>
                    <a:p>
                      <a:pPr algn="l" fontAlgn="b"/>
                      <a:endParaRPr lang="tr-TR" sz="1000" b="0" i="0" u="none" strike="noStrike">
                        <a:solidFill>
                          <a:srgbClr val="000000"/>
                        </a:solidFill>
                        <a:effectLst/>
                        <a:latin typeface="Calibri" panose="020F0502020204030204" pitchFamily="34" charset="0"/>
                      </a:endParaRPr>
                    </a:p>
                  </a:txBody>
                  <a:tcPr marL="8298" marR="8298" marT="8298" marB="0" anchor="b"/>
                </a:tc>
                <a:extLst>
                  <a:ext uri="{0D108BD9-81ED-4DB2-BD59-A6C34878D82A}">
                    <a16:rowId xmlns:a16="http://schemas.microsoft.com/office/drawing/2014/main" val="204418519"/>
                  </a:ext>
                </a:extLst>
              </a:tr>
              <a:tr h="296555">
                <a:tc rowSpan="3">
                  <a:txBody>
                    <a:bodyPr/>
                    <a:lstStyle/>
                    <a:p>
                      <a:pPr algn="ctr" fontAlgn="ctr"/>
                      <a:r>
                        <a:rPr lang="tr-TR" sz="1400" b="1" u="none" strike="noStrike" dirty="0">
                          <a:effectLst/>
                        </a:rPr>
                        <a:t>Öğrenme Alanı</a:t>
                      </a:r>
                      <a:endParaRPr lang="tr-TR" sz="1400" b="1"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60000"/>
                        <a:lumOff val="40000"/>
                      </a:schemeClr>
                    </a:solidFill>
                  </a:tcPr>
                </a:tc>
                <a:tc rowSpan="3">
                  <a:txBody>
                    <a:bodyPr/>
                    <a:lstStyle/>
                    <a:p>
                      <a:pPr algn="ctr" fontAlgn="ctr"/>
                      <a:r>
                        <a:rPr lang="tr-TR" sz="1400" b="1" u="none" strike="noStrike" dirty="0">
                          <a:effectLst/>
                        </a:rPr>
                        <a:t>Alt Öğrenme Alanı</a:t>
                      </a:r>
                      <a:endParaRPr lang="tr-TR" sz="1400" b="1"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60000"/>
                        <a:lumOff val="40000"/>
                      </a:schemeClr>
                    </a:solidFill>
                  </a:tcPr>
                </a:tc>
                <a:tc rowSpan="3">
                  <a:txBody>
                    <a:bodyPr/>
                    <a:lstStyle/>
                    <a:p>
                      <a:pPr algn="ctr" fontAlgn="ctr"/>
                      <a:r>
                        <a:rPr lang="tr-TR" sz="1400" b="1" u="none" strike="noStrike" dirty="0">
                          <a:effectLst/>
                        </a:rPr>
                        <a:t>Kazanımlar</a:t>
                      </a:r>
                      <a:endParaRPr lang="tr-TR" sz="1400" b="1"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60000"/>
                        <a:lumOff val="40000"/>
                      </a:schemeClr>
                    </a:solidFill>
                  </a:tcPr>
                </a:tc>
                <a:tc gridSpan="4">
                  <a:txBody>
                    <a:bodyPr/>
                    <a:lstStyle/>
                    <a:p>
                      <a:pPr algn="ctr" fontAlgn="ctr"/>
                      <a:r>
                        <a:rPr lang="tr-TR" sz="2000" u="none" strike="noStrike" dirty="0">
                          <a:solidFill>
                            <a:srgbClr val="FF0000"/>
                          </a:solidFill>
                          <a:effectLst/>
                        </a:rPr>
                        <a:t>1. Sınav</a:t>
                      </a:r>
                      <a:endParaRPr lang="tr-TR" sz="2000" b="1" i="0" u="none" strike="noStrike" dirty="0">
                        <a:solidFill>
                          <a:srgbClr val="FF0000"/>
                        </a:solidFill>
                        <a:effectLst/>
                        <a:latin typeface="Times New Roman" panose="02020603050405020304" pitchFamily="18" charset="0"/>
                      </a:endParaRPr>
                    </a:p>
                  </a:txBody>
                  <a:tcPr marL="8298" marR="8298" marT="8298" marB="0" anchor="ctr">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6401561"/>
                  </a:ext>
                </a:extLst>
              </a:tr>
              <a:tr h="1162641">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fontAlgn="ctr"/>
                      <a:r>
                        <a:rPr lang="tr-TR" sz="2000" u="none" strike="noStrike" dirty="0">
                          <a:effectLst/>
                        </a:rPr>
                        <a:t>İl/İlçe Genelinde Yapılacak Ortak Sınav </a:t>
                      </a:r>
                      <a:endParaRPr lang="tr-TR" sz="2000" b="1"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gridSpan="3">
                  <a:txBody>
                    <a:bodyPr/>
                    <a:lstStyle/>
                    <a:p>
                      <a:pPr algn="ctr" fontAlgn="ctr"/>
                      <a:r>
                        <a:rPr lang="tr-TR" sz="2000" u="none" strike="noStrike" dirty="0">
                          <a:effectLst/>
                        </a:rPr>
                        <a:t>Okul Genelinde Yapılacak Ortak Sınav</a:t>
                      </a:r>
                      <a:endParaRPr lang="tr-TR" sz="2000" b="1" i="0" u="none" strike="noStrike" dirty="0">
                        <a:solidFill>
                          <a:srgbClr val="000000"/>
                        </a:solidFill>
                        <a:effectLst/>
                        <a:latin typeface="Times New Roman" panose="02020603050405020304" pitchFamily="18" charset="0"/>
                      </a:endParaRPr>
                    </a:p>
                  </a:txBody>
                  <a:tcPr marL="8298" marR="8298" marT="8298"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6276232"/>
                  </a:ext>
                </a:extLst>
              </a:tr>
              <a:tr h="92162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600" u="none" strike="noStrike" dirty="0">
                          <a:effectLst/>
                        </a:rPr>
                        <a:t>1.Senaryo</a:t>
                      </a:r>
                      <a:endParaRPr lang="tr-TR" sz="1600" b="1" i="0" u="none" strike="noStrike" dirty="0">
                        <a:solidFill>
                          <a:srgbClr val="000000"/>
                        </a:solidFill>
                        <a:effectLst/>
                        <a:latin typeface="Times New Roman" panose="02020603050405020304" pitchFamily="18" charset="0"/>
                      </a:endParaRPr>
                    </a:p>
                  </a:txBody>
                  <a:tcPr marL="8298" marR="8298" marT="8298" marB="0" vert="vert270" anchor="ctr"/>
                </a:tc>
                <a:tc>
                  <a:txBody>
                    <a:bodyPr/>
                    <a:lstStyle/>
                    <a:p>
                      <a:pPr algn="ctr" fontAlgn="ctr"/>
                      <a:r>
                        <a:rPr lang="tr-TR" sz="1600" u="none" strike="noStrike" dirty="0">
                          <a:effectLst/>
                        </a:rPr>
                        <a:t>2.Senaryo</a:t>
                      </a:r>
                      <a:endParaRPr lang="tr-TR" sz="1600" b="1" i="0" u="none" strike="noStrike" dirty="0">
                        <a:solidFill>
                          <a:srgbClr val="000000"/>
                        </a:solidFill>
                        <a:effectLst/>
                        <a:latin typeface="Times New Roman" panose="02020603050405020304" pitchFamily="18" charset="0"/>
                      </a:endParaRPr>
                    </a:p>
                  </a:txBody>
                  <a:tcPr marL="8298" marR="8298" marT="8298" marB="0" vert="vert270" anchor="ctr"/>
                </a:tc>
                <a:tc>
                  <a:txBody>
                    <a:bodyPr/>
                    <a:lstStyle/>
                    <a:p>
                      <a:pPr algn="ctr" fontAlgn="ctr"/>
                      <a:r>
                        <a:rPr lang="tr-TR" sz="1600" u="none" strike="noStrike" dirty="0">
                          <a:effectLst/>
                        </a:rPr>
                        <a:t>3.Senaryo</a:t>
                      </a:r>
                      <a:endParaRPr lang="tr-TR" sz="1600" b="1" i="0" u="none" strike="noStrike" dirty="0">
                        <a:solidFill>
                          <a:srgbClr val="000000"/>
                        </a:solidFill>
                        <a:effectLst/>
                        <a:latin typeface="Times New Roman" panose="02020603050405020304" pitchFamily="18" charset="0"/>
                      </a:endParaRPr>
                    </a:p>
                  </a:txBody>
                  <a:tcPr marL="8298" marR="8298" marT="8298" marB="0" vert="vert270" anchor="ctr"/>
                </a:tc>
                <a:extLst>
                  <a:ext uri="{0D108BD9-81ED-4DB2-BD59-A6C34878D82A}">
                    <a16:rowId xmlns:a16="http://schemas.microsoft.com/office/drawing/2014/main" val="1031393681"/>
                  </a:ext>
                </a:extLst>
              </a:tr>
              <a:tr h="585250">
                <a:tc rowSpan="9">
                  <a:txBody>
                    <a:bodyPr/>
                    <a:lstStyle/>
                    <a:p>
                      <a:pPr algn="ctr" fontAlgn="ctr"/>
                      <a:r>
                        <a:rPr lang="tr-TR" sz="1200" b="1" u="none" strike="noStrike" dirty="0">
                          <a:effectLst/>
                        </a:rPr>
                        <a:t>SAYILAR VE İŞLEMLER</a:t>
                      </a:r>
                      <a:endParaRPr lang="tr-TR" sz="1200" b="1" i="0" u="none" strike="noStrike" dirty="0">
                        <a:solidFill>
                          <a:srgbClr val="000000"/>
                        </a:solidFill>
                        <a:effectLst/>
                        <a:latin typeface="Times New Roman" panose="02020603050405020304" pitchFamily="18" charset="0"/>
                      </a:endParaRPr>
                    </a:p>
                  </a:txBody>
                  <a:tcPr marL="8298" marR="8298" marT="8298" marB="0" vert="vert270" anchor="ctr">
                    <a:solidFill>
                      <a:schemeClr val="accent2">
                        <a:lumMod val="20000"/>
                        <a:lumOff val="80000"/>
                      </a:schemeClr>
                    </a:solidFill>
                  </a:tcPr>
                </a:tc>
                <a:tc rowSpan="4">
                  <a:txBody>
                    <a:bodyPr/>
                    <a:lstStyle/>
                    <a:p>
                      <a:pPr algn="ctr" fontAlgn="ctr"/>
                      <a:r>
                        <a:rPr lang="tr-TR" sz="1200" b="1" u="none" strike="noStrike" dirty="0">
                          <a:effectLst/>
                        </a:rPr>
                        <a:t>Doğal Sayılarla İşlemler</a:t>
                      </a:r>
                      <a:endParaRPr lang="tr-TR" sz="1200" b="1"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l" fontAlgn="ctr"/>
                      <a:r>
                        <a:rPr lang="tr-TR" sz="2000" u="none" strike="noStrike" dirty="0">
                          <a:effectLst/>
                        </a:rPr>
                        <a:t>M.6.1.1.1. Bir doğal sayının kendisiyle tekrarlı çarpımını üslü ifade olarak yazar ve değerini hesaplar.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2</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738252221"/>
                  </a:ext>
                </a:extLst>
              </a:tr>
              <a:tr h="347782">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rPr>
                        <a:t>M.6.1.1.2. İşlem önceliğini dikkate alarak doğal sayılarla dört işlem yapar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2</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3791957807"/>
                  </a:ext>
                </a:extLst>
              </a:tr>
              <a:tr h="686738">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rPr>
                        <a:t>M.6.1.1.3. Doğal sayılarda ortak çarpan parantezine alma ve dağılma özelliğini uygulamaya yönelik işlemler yapar.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2</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dirty="0">
                          <a:effectLst/>
                        </a:rPr>
                        <a:t> </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671577602"/>
                  </a:ext>
                </a:extLst>
              </a:tr>
              <a:tr h="585250">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rPr>
                        <a:t>M.6.1.1.4. Doğal sayılarla dört işlem yapmayı gerektiren problemleri çözer ve kurar.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3</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1808559682"/>
                  </a:ext>
                </a:extLst>
              </a:tr>
              <a:tr h="347782">
                <a:tc vMerge="1">
                  <a:txBody>
                    <a:bodyPr/>
                    <a:lstStyle/>
                    <a:p>
                      <a:endParaRPr lang="tr-TR"/>
                    </a:p>
                  </a:txBody>
                  <a:tcPr/>
                </a:tc>
                <a:tc rowSpan="5">
                  <a:txBody>
                    <a:bodyPr/>
                    <a:lstStyle/>
                    <a:p>
                      <a:pPr algn="ctr" fontAlgn="ctr"/>
                      <a:r>
                        <a:rPr lang="tr-TR" sz="1200" b="1" u="none" strike="noStrike" dirty="0">
                          <a:effectLst/>
                        </a:rPr>
                        <a:t>Çarpanlar ve Katlar</a:t>
                      </a:r>
                      <a:endParaRPr lang="tr-TR" sz="1200" b="1"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l" fontAlgn="ctr"/>
                      <a:r>
                        <a:rPr lang="tr-TR" sz="2000" u="none" strike="noStrike">
                          <a:effectLst/>
                        </a:rPr>
                        <a:t>M.6.1.2.1. Doğal sayıların çarpanlarını ve katlarını belirler.</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2</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2198097757"/>
                  </a:ext>
                </a:extLst>
              </a:tr>
              <a:tr h="585250">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rPr>
                        <a:t>M.6.1.2.2. 2, 3, 4, 5, 6, 9 ve 10’a kalansız bölünebilme kurallarını açıklar ve kullanır.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3</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2</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609143292"/>
                  </a:ext>
                </a:extLst>
              </a:tr>
              <a:tr h="347782">
                <a:tc vMerge="1">
                  <a:txBody>
                    <a:bodyPr/>
                    <a:lstStyle/>
                    <a:p>
                      <a:endParaRPr lang="tr-TR"/>
                    </a:p>
                  </a:txBody>
                  <a:tcPr/>
                </a:tc>
                <a:tc vMerge="1">
                  <a:txBody>
                    <a:bodyPr/>
                    <a:lstStyle/>
                    <a:p>
                      <a:endParaRPr lang="tr-TR"/>
                    </a:p>
                  </a:txBody>
                  <a:tcPr/>
                </a:tc>
                <a:tc>
                  <a:txBody>
                    <a:bodyPr/>
                    <a:lstStyle/>
                    <a:p>
                      <a:pPr algn="l" fontAlgn="ctr"/>
                      <a:r>
                        <a:rPr lang="tr-TR" sz="2000" u="none" strike="noStrike">
                          <a:effectLst/>
                        </a:rPr>
                        <a:t>M.6.1.2.3. Asal sayıları özellikleriyle belirler.</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2992748138"/>
                  </a:ext>
                </a:extLst>
              </a:tr>
              <a:tr h="347782">
                <a:tc vMerge="1">
                  <a:txBody>
                    <a:bodyPr/>
                    <a:lstStyle/>
                    <a:p>
                      <a:endParaRPr lang="tr-TR"/>
                    </a:p>
                  </a:txBody>
                  <a:tcPr/>
                </a:tc>
                <a:tc vMerge="1">
                  <a:txBody>
                    <a:bodyPr/>
                    <a:lstStyle/>
                    <a:p>
                      <a:endParaRPr lang="tr-TR"/>
                    </a:p>
                  </a:txBody>
                  <a:tcPr/>
                </a:tc>
                <a:tc>
                  <a:txBody>
                    <a:bodyPr/>
                    <a:lstStyle/>
                    <a:p>
                      <a:pPr algn="l" fontAlgn="ctr"/>
                      <a:r>
                        <a:rPr lang="tr-TR" sz="2000" u="none" strike="noStrike">
                          <a:effectLst/>
                        </a:rPr>
                        <a:t>M.6.1.2.4. Doğal sayıların asal çarpanlarını belirler.</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2</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 </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1796432741"/>
                  </a:ext>
                </a:extLst>
              </a:tr>
              <a:tr h="585250">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rPr>
                        <a:t>M.6.1.2.5. İki doğal sayının ortak bölenleri ile ortak katlarını belirler, ilgili problemleri çözer.</a:t>
                      </a:r>
                      <a:endParaRPr lang="tr-TR" sz="2000" b="0" i="0" u="none" strike="noStrike" dirty="0">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3</a:t>
                      </a:r>
                      <a:endParaRPr lang="tr-TR" sz="2000" b="0" i="0" u="none" strike="noStrike" dirty="0">
                        <a:solidFill>
                          <a:srgbClr val="000000"/>
                        </a:solidFill>
                        <a:effectLst/>
                        <a:latin typeface="Times New Roman" panose="02020603050405020304" pitchFamily="18" charset="0"/>
                      </a:endParaRPr>
                    </a:p>
                  </a:txBody>
                  <a:tcPr marL="8298" marR="8298" marT="8298" marB="0" anchor="ctr">
                    <a:solidFill>
                      <a:schemeClr val="accent2">
                        <a:lumMod val="20000"/>
                        <a:lumOff val="80000"/>
                      </a:schemeClr>
                    </a:solidFill>
                  </a:tcP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a:effectLst/>
                        </a:rPr>
                        <a:t>1</a:t>
                      </a:r>
                      <a:endParaRPr lang="tr-TR" sz="2000" b="0" i="0" u="none" strike="noStrike">
                        <a:solidFill>
                          <a:srgbClr val="000000"/>
                        </a:solidFill>
                        <a:effectLst/>
                        <a:latin typeface="Times New Roman" panose="02020603050405020304" pitchFamily="18" charset="0"/>
                      </a:endParaRPr>
                    </a:p>
                  </a:txBody>
                  <a:tcPr marL="8298" marR="8298" marT="8298" marB="0" anchor="ctr"/>
                </a:tc>
                <a:tc>
                  <a:txBody>
                    <a:bodyPr/>
                    <a:lstStyle/>
                    <a:p>
                      <a:pPr algn="ctr" fontAlgn="ctr"/>
                      <a:r>
                        <a:rPr lang="tr-TR" sz="2000" u="none" strike="noStrike" dirty="0">
                          <a:effectLst/>
                        </a:rPr>
                        <a:t>1</a:t>
                      </a:r>
                      <a:endParaRPr lang="tr-TR" sz="2000" b="0" i="0" u="none" strike="noStrike" dirty="0">
                        <a:solidFill>
                          <a:srgbClr val="000000"/>
                        </a:solidFill>
                        <a:effectLst/>
                        <a:latin typeface="Times New Roman" panose="02020603050405020304" pitchFamily="18" charset="0"/>
                      </a:endParaRPr>
                    </a:p>
                  </a:txBody>
                  <a:tcPr marL="8298" marR="8298" marT="8298" marB="0" anchor="ctr"/>
                </a:tc>
                <a:extLst>
                  <a:ext uri="{0D108BD9-81ED-4DB2-BD59-A6C34878D82A}">
                    <a16:rowId xmlns:a16="http://schemas.microsoft.com/office/drawing/2014/main" val="2450420728"/>
                  </a:ext>
                </a:extLst>
              </a:tr>
            </a:tbl>
          </a:graphicData>
        </a:graphic>
      </p:graphicFrame>
    </p:spTree>
    <p:extLst>
      <p:ext uri="{BB962C8B-B14F-4D97-AF65-F5344CB8AC3E}">
        <p14:creationId xmlns:p14="http://schemas.microsoft.com/office/powerpoint/2010/main" val="2568235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8" name="Tablo 7">
            <a:extLst>
              <a:ext uri="{FF2B5EF4-FFF2-40B4-BE49-F238E27FC236}">
                <a16:creationId xmlns:a16="http://schemas.microsoft.com/office/drawing/2014/main" id="{215EA12B-B61A-A221-9CA0-4E93C67ECCF1}"/>
              </a:ext>
            </a:extLst>
          </p:cNvPr>
          <p:cNvGraphicFramePr>
            <a:graphicFrameLocks noGrp="1"/>
          </p:cNvGraphicFramePr>
          <p:nvPr>
            <p:extLst>
              <p:ext uri="{D42A27DB-BD31-4B8C-83A1-F6EECF244321}">
                <p14:modId xmlns:p14="http://schemas.microsoft.com/office/powerpoint/2010/main" val="3921025684"/>
              </p:ext>
            </p:extLst>
          </p:nvPr>
        </p:nvGraphicFramePr>
        <p:xfrm>
          <a:off x="1143000" y="2324100"/>
          <a:ext cx="15392399" cy="7522815"/>
        </p:xfrm>
        <a:graphic>
          <a:graphicData uri="http://schemas.openxmlformats.org/drawingml/2006/table">
            <a:tbl>
              <a:tblPr>
                <a:tableStyleId>{5C22544A-7EE6-4342-B048-85BDC9FD1C3A}</a:tableStyleId>
              </a:tblPr>
              <a:tblGrid>
                <a:gridCol w="2895600">
                  <a:extLst>
                    <a:ext uri="{9D8B030D-6E8A-4147-A177-3AD203B41FA5}">
                      <a16:colId xmlns:a16="http://schemas.microsoft.com/office/drawing/2014/main" val="1858187691"/>
                    </a:ext>
                  </a:extLst>
                </a:gridCol>
                <a:gridCol w="6359162">
                  <a:extLst>
                    <a:ext uri="{9D8B030D-6E8A-4147-A177-3AD203B41FA5}">
                      <a16:colId xmlns:a16="http://schemas.microsoft.com/office/drawing/2014/main" val="3599054039"/>
                    </a:ext>
                  </a:extLst>
                </a:gridCol>
                <a:gridCol w="963194">
                  <a:extLst>
                    <a:ext uri="{9D8B030D-6E8A-4147-A177-3AD203B41FA5}">
                      <a16:colId xmlns:a16="http://schemas.microsoft.com/office/drawing/2014/main" val="1361911534"/>
                    </a:ext>
                  </a:extLst>
                </a:gridCol>
                <a:gridCol w="860329">
                  <a:extLst>
                    <a:ext uri="{9D8B030D-6E8A-4147-A177-3AD203B41FA5}">
                      <a16:colId xmlns:a16="http://schemas.microsoft.com/office/drawing/2014/main" val="2337560836"/>
                    </a:ext>
                  </a:extLst>
                </a:gridCol>
                <a:gridCol w="561085">
                  <a:extLst>
                    <a:ext uri="{9D8B030D-6E8A-4147-A177-3AD203B41FA5}">
                      <a16:colId xmlns:a16="http://schemas.microsoft.com/office/drawing/2014/main" val="2306195584"/>
                    </a:ext>
                  </a:extLst>
                </a:gridCol>
                <a:gridCol w="860329">
                  <a:extLst>
                    <a:ext uri="{9D8B030D-6E8A-4147-A177-3AD203B41FA5}">
                      <a16:colId xmlns:a16="http://schemas.microsoft.com/office/drawing/2014/main" val="2297133686"/>
                    </a:ext>
                  </a:extLst>
                </a:gridCol>
                <a:gridCol w="860329">
                  <a:extLst>
                    <a:ext uri="{9D8B030D-6E8A-4147-A177-3AD203B41FA5}">
                      <a16:colId xmlns:a16="http://schemas.microsoft.com/office/drawing/2014/main" val="3128898896"/>
                    </a:ext>
                  </a:extLst>
                </a:gridCol>
                <a:gridCol w="835391">
                  <a:extLst>
                    <a:ext uri="{9D8B030D-6E8A-4147-A177-3AD203B41FA5}">
                      <a16:colId xmlns:a16="http://schemas.microsoft.com/office/drawing/2014/main" val="1065105284"/>
                    </a:ext>
                  </a:extLst>
                </a:gridCol>
                <a:gridCol w="598490">
                  <a:extLst>
                    <a:ext uri="{9D8B030D-6E8A-4147-A177-3AD203B41FA5}">
                      <a16:colId xmlns:a16="http://schemas.microsoft.com/office/drawing/2014/main" val="3173702111"/>
                    </a:ext>
                  </a:extLst>
                </a:gridCol>
                <a:gridCol w="598490">
                  <a:extLst>
                    <a:ext uri="{9D8B030D-6E8A-4147-A177-3AD203B41FA5}">
                      <a16:colId xmlns:a16="http://schemas.microsoft.com/office/drawing/2014/main" val="2689783948"/>
                    </a:ext>
                  </a:extLst>
                </a:gridCol>
              </a:tblGrid>
              <a:tr h="335666">
                <a:tc gridSpan="8">
                  <a:txBody>
                    <a:bodyPr/>
                    <a:lstStyle/>
                    <a:p>
                      <a:pPr algn="ctr" fontAlgn="b"/>
                      <a:r>
                        <a:rPr lang="tr-TR" sz="2000" b="1" u="none" strike="noStrike" dirty="0">
                          <a:effectLst/>
                        </a:rPr>
                        <a:t>9. Sınıf Kimya Dersi Konu Soru Dağılım Tablosu</a:t>
                      </a:r>
                      <a:endParaRPr lang="tr-TR" sz="2000" b="1" i="0" u="none" strike="noStrike" dirty="0">
                        <a:solidFill>
                          <a:srgbClr val="000000"/>
                        </a:solidFill>
                        <a:effectLst/>
                        <a:latin typeface="Times New Roman" panose="02020603050405020304" pitchFamily="18" charset="0"/>
                      </a:endParaRPr>
                    </a:p>
                  </a:txBody>
                  <a:tcPr marL="7611" marR="7611" marT="7611"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900" b="0" i="0" u="none" strike="noStrike" dirty="0">
                        <a:solidFill>
                          <a:srgbClr val="000000"/>
                        </a:solidFill>
                        <a:effectLst/>
                        <a:latin typeface="Calibri" panose="020F0502020204030204" pitchFamily="34" charset="0"/>
                      </a:endParaRPr>
                    </a:p>
                  </a:txBody>
                  <a:tcPr marL="7611" marR="7611" marT="7611" marB="0" anchor="b">
                    <a:solidFill>
                      <a:schemeClr val="accent3">
                        <a:lumMod val="20000"/>
                        <a:lumOff val="80000"/>
                      </a:schemeClr>
                    </a:solidFill>
                  </a:tcPr>
                </a:tc>
                <a:tc>
                  <a:txBody>
                    <a:bodyPr/>
                    <a:lstStyle/>
                    <a:p>
                      <a:pPr algn="l" fontAlgn="b"/>
                      <a:endParaRPr lang="tr-TR" sz="900" b="0" i="0" u="none" strike="noStrike" dirty="0">
                        <a:solidFill>
                          <a:srgbClr val="000000"/>
                        </a:solidFill>
                        <a:effectLst/>
                        <a:latin typeface="Calibri" panose="020F0502020204030204" pitchFamily="34" charset="0"/>
                      </a:endParaRPr>
                    </a:p>
                  </a:txBody>
                  <a:tcPr marL="7611" marR="7611" marT="7611" marB="0" anchor="b">
                    <a:solidFill>
                      <a:schemeClr val="accent3">
                        <a:lumMod val="20000"/>
                        <a:lumOff val="80000"/>
                      </a:schemeClr>
                    </a:solidFill>
                  </a:tcPr>
                </a:tc>
                <a:extLst>
                  <a:ext uri="{0D108BD9-81ED-4DB2-BD59-A6C34878D82A}">
                    <a16:rowId xmlns:a16="http://schemas.microsoft.com/office/drawing/2014/main" val="1632495614"/>
                  </a:ext>
                </a:extLst>
              </a:tr>
              <a:tr h="121534">
                <a:tc rowSpan="3">
                  <a:txBody>
                    <a:bodyPr/>
                    <a:lstStyle/>
                    <a:p>
                      <a:pPr algn="ctr" fontAlgn="ctr"/>
                      <a:r>
                        <a:rPr lang="tr-TR" sz="2000" b="1" u="none" strike="noStrike" dirty="0">
                          <a:effectLst/>
                        </a:rPr>
                        <a:t>Ünite</a:t>
                      </a:r>
                      <a:endParaRPr lang="tr-TR" sz="2000" b="1"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40000"/>
                        <a:lumOff val="60000"/>
                      </a:schemeClr>
                    </a:solidFill>
                  </a:tcPr>
                </a:tc>
                <a:tc rowSpan="3">
                  <a:txBody>
                    <a:bodyPr/>
                    <a:lstStyle/>
                    <a:p>
                      <a:pPr algn="ctr" fontAlgn="ctr"/>
                      <a:r>
                        <a:rPr lang="tr-TR" sz="2000" b="1" u="none" strike="noStrike" dirty="0">
                          <a:effectLst/>
                        </a:rPr>
                        <a:t>Kazanımlar</a:t>
                      </a:r>
                      <a:endParaRPr lang="tr-TR" sz="2000" b="1"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40000"/>
                        <a:lumOff val="60000"/>
                      </a:schemeClr>
                    </a:solidFill>
                  </a:tcPr>
                </a:tc>
                <a:tc gridSpan="4">
                  <a:txBody>
                    <a:bodyPr/>
                    <a:lstStyle/>
                    <a:p>
                      <a:pPr algn="ctr" fontAlgn="ctr"/>
                      <a:r>
                        <a:rPr lang="tr-TR" sz="1400" b="1" u="none" strike="noStrike" dirty="0">
                          <a:effectLst/>
                        </a:rPr>
                        <a:t>1. Sınav</a:t>
                      </a:r>
                      <a:endParaRPr lang="tr-TR" sz="1400" b="1"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1400" b="1" u="none" strike="noStrike" dirty="0">
                          <a:effectLst/>
                        </a:rPr>
                        <a:t>2. Sınav</a:t>
                      </a:r>
                      <a:endParaRPr lang="tr-TR" sz="1400" b="1"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01224566"/>
                  </a:ext>
                </a:extLst>
              </a:tr>
              <a:tr h="532054">
                <a:tc vMerge="1">
                  <a:txBody>
                    <a:bodyPr/>
                    <a:lstStyle/>
                    <a:p>
                      <a:endParaRPr lang="tr-TR"/>
                    </a:p>
                  </a:txBody>
                  <a:tcPr/>
                </a:tc>
                <a:tc vMerge="1">
                  <a:txBody>
                    <a:bodyPr/>
                    <a:lstStyle/>
                    <a:p>
                      <a:endParaRPr lang="tr-TR"/>
                    </a:p>
                  </a:txBody>
                  <a:tcPr/>
                </a:tc>
                <a:tc rowSpan="2">
                  <a:txBody>
                    <a:bodyPr/>
                    <a:lstStyle/>
                    <a:p>
                      <a:pPr algn="ctr" fontAlgn="ctr"/>
                      <a:r>
                        <a:rPr lang="tr-TR" sz="1000" u="none" strike="noStrike">
                          <a:effectLst/>
                        </a:rPr>
                        <a:t>İl/İlçe Genelinde Yapılacak Ortak Sınav </a:t>
                      </a:r>
                      <a:endParaRPr lang="tr-TR" sz="1000" b="1"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gridSpan="3">
                  <a:txBody>
                    <a:bodyPr/>
                    <a:lstStyle/>
                    <a:p>
                      <a:pPr algn="ctr" fontAlgn="ctr"/>
                      <a:r>
                        <a:rPr lang="tr-TR" sz="1000" u="none" strike="noStrike" dirty="0">
                          <a:effectLst/>
                        </a:rPr>
                        <a:t>Okul Genelinde Yapılacak Ortak Sınav</a:t>
                      </a:r>
                      <a:endParaRPr lang="tr-TR" sz="1000" b="1"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fontAlgn="ctr"/>
                      <a:r>
                        <a:rPr lang="tr-TR" sz="1000" u="none" strike="noStrike">
                          <a:effectLst/>
                        </a:rPr>
                        <a:t>İl/İlçe Genelinde Yapılacak Ortak Sınav </a:t>
                      </a:r>
                      <a:endParaRPr lang="tr-TR" sz="1000" b="1"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gridSpan="3">
                  <a:txBody>
                    <a:bodyPr/>
                    <a:lstStyle/>
                    <a:p>
                      <a:pPr algn="ctr" fontAlgn="ctr"/>
                      <a:r>
                        <a:rPr lang="tr-TR" sz="1000" u="none" strike="noStrike" dirty="0">
                          <a:effectLst/>
                        </a:rPr>
                        <a:t>Okul Genelinde Yapılacak Ortak Sınav</a:t>
                      </a:r>
                      <a:endParaRPr lang="tr-TR" sz="1000" b="1"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081673"/>
                  </a:ext>
                </a:extLst>
              </a:tr>
              <a:tr h="87888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000" u="none" strike="noStrike">
                          <a:effectLst/>
                        </a:rPr>
                        <a:t>1.   Senaryo</a:t>
                      </a:r>
                      <a:endParaRPr lang="tr-TR" sz="1000" b="1" i="0" u="none" strike="noStrike">
                        <a:solidFill>
                          <a:srgbClr val="000000"/>
                        </a:solidFill>
                        <a:effectLst/>
                        <a:latin typeface="Times New Roman" panose="02020603050405020304" pitchFamily="18" charset="0"/>
                      </a:endParaRPr>
                    </a:p>
                  </a:txBody>
                  <a:tcPr marL="7611" marR="7611" marT="7611" marB="0" vert="vert270" anchor="ctr">
                    <a:solidFill>
                      <a:schemeClr val="accent2">
                        <a:lumMod val="20000"/>
                        <a:lumOff val="80000"/>
                      </a:schemeClr>
                    </a:solidFill>
                  </a:tcPr>
                </a:tc>
                <a:tc>
                  <a:txBody>
                    <a:bodyPr/>
                    <a:lstStyle/>
                    <a:p>
                      <a:pPr algn="ctr" fontAlgn="ctr"/>
                      <a:r>
                        <a:rPr lang="tr-TR" sz="1000" u="none" strike="noStrike" dirty="0">
                          <a:effectLst/>
                        </a:rPr>
                        <a:t>2.   Senaryo</a:t>
                      </a:r>
                      <a:endParaRPr lang="tr-TR" sz="1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2">
                        <a:lumMod val="20000"/>
                        <a:lumOff val="80000"/>
                      </a:schemeClr>
                    </a:solidFill>
                  </a:tcPr>
                </a:tc>
                <a:tc>
                  <a:txBody>
                    <a:bodyPr/>
                    <a:lstStyle/>
                    <a:p>
                      <a:pPr algn="ctr" fontAlgn="ctr"/>
                      <a:r>
                        <a:rPr lang="tr-TR" sz="1000" u="none" strike="noStrike" dirty="0">
                          <a:solidFill>
                            <a:srgbClr val="FF0000"/>
                          </a:solidFill>
                          <a:effectLst/>
                        </a:rPr>
                        <a:t>3.   Senaryo</a:t>
                      </a:r>
                      <a:endParaRPr lang="tr-TR" sz="1000" b="1" i="0" u="none" strike="noStrike" dirty="0">
                        <a:solidFill>
                          <a:srgbClr val="FF0000"/>
                        </a:solidFill>
                        <a:effectLst/>
                        <a:latin typeface="Times New Roman" panose="02020603050405020304" pitchFamily="18" charset="0"/>
                      </a:endParaRPr>
                    </a:p>
                  </a:txBody>
                  <a:tcPr marL="7611" marR="7611" marT="7611" marB="0" vert="vert270" anchor="ctr">
                    <a:solidFill>
                      <a:schemeClr val="accent2">
                        <a:lumMod val="20000"/>
                        <a:lumOff val="80000"/>
                      </a:schemeClr>
                    </a:solidFill>
                  </a:tcPr>
                </a:tc>
                <a:tc vMerge="1">
                  <a:txBody>
                    <a:bodyPr/>
                    <a:lstStyle/>
                    <a:p>
                      <a:endParaRPr lang="tr-TR"/>
                    </a:p>
                  </a:txBody>
                  <a:tcPr/>
                </a:tc>
                <a:tc>
                  <a:txBody>
                    <a:bodyPr/>
                    <a:lstStyle/>
                    <a:p>
                      <a:pPr algn="ctr" fontAlgn="ctr"/>
                      <a:r>
                        <a:rPr lang="tr-TR" sz="1000" u="none" strike="noStrike" dirty="0">
                          <a:effectLst/>
                        </a:rPr>
                        <a:t>1.   Senaryo</a:t>
                      </a:r>
                      <a:endParaRPr lang="tr-TR" sz="1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1">
                        <a:lumMod val="40000"/>
                        <a:lumOff val="60000"/>
                      </a:schemeClr>
                    </a:solidFill>
                  </a:tcPr>
                </a:tc>
                <a:tc>
                  <a:txBody>
                    <a:bodyPr/>
                    <a:lstStyle/>
                    <a:p>
                      <a:pPr algn="ctr" fontAlgn="ctr"/>
                      <a:r>
                        <a:rPr lang="tr-TR" sz="1000" u="none" strike="noStrike" dirty="0">
                          <a:effectLst/>
                        </a:rPr>
                        <a:t>2.   Senaryo</a:t>
                      </a:r>
                      <a:endParaRPr lang="tr-TR" sz="1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1">
                        <a:lumMod val="40000"/>
                        <a:lumOff val="60000"/>
                      </a:schemeClr>
                    </a:solidFill>
                  </a:tcPr>
                </a:tc>
                <a:tc>
                  <a:txBody>
                    <a:bodyPr/>
                    <a:lstStyle/>
                    <a:p>
                      <a:pPr algn="ctr" fontAlgn="ctr"/>
                      <a:r>
                        <a:rPr lang="tr-TR" sz="1000" u="none" strike="noStrike" dirty="0">
                          <a:effectLst/>
                        </a:rPr>
                        <a:t>3.   Senaryo</a:t>
                      </a:r>
                      <a:endParaRPr lang="tr-TR" sz="1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1">
                        <a:lumMod val="40000"/>
                        <a:lumOff val="60000"/>
                      </a:schemeClr>
                    </a:solidFill>
                  </a:tcPr>
                </a:tc>
                <a:extLst>
                  <a:ext uri="{0D108BD9-81ED-4DB2-BD59-A6C34878D82A}">
                    <a16:rowId xmlns:a16="http://schemas.microsoft.com/office/drawing/2014/main" val="2871752227"/>
                  </a:ext>
                </a:extLst>
              </a:tr>
              <a:tr h="190877">
                <a:tc rowSpan="8">
                  <a:txBody>
                    <a:bodyPr/>
                    <a:lstStyle/>
                    <a:p>
                      <a:pPr algn="ctr" fontAlgn="ctr"/>
                      <a:r>
                        <a:rPr lang="tr-TR" sz="2000" b="1" u="none" strike="noStrike" dirty="0">
                          <a:effectLst/>
                        </a:rPr>
                        <a:t>KİMYA BİLİMİ</a:t>
                      </a:r>
                      <a:endParaRPr lang="tr-TR" sz="2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2">
                        <a:lumMod val="20000"/>
                        <a:lumOff val="80000"/>
                      </a:schemeClr>
                    </a:solidFill>
                  </a:tcPr>
                </a:tc>
                <a:tc>
                  <a:txBody>
                    <a:bodyPr/>
                    <a:lstStyle/>
                    <a:p>
                      <a:pPr algn="l" fontAlgn="ctr"/>
                      <a:r>
                        <a:rPr lang="tr-TR" sz="1400" u="none" strike="noStrike" dirty="0">
                          <a:effectLst/>
                        </a:rPr>
                        <a:t>9.1.1.1. Kimyanın bilim olma sürecini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126974945"/>
                  </a:ext>
                </a:extLst>
              </a:tr>
              <a:tr h="357729">
                <a:tc vMerge="1">
                  <a:txBody>
                    <a:bodyPr/>
                    <a:lstStyle/>
                    <a:p>
                      <a:endParaRPr lang="tr-TR"/>
                    </a:p>
                  </a:txBody>
                  <a:tcPr/>
                </a:tc>
                <a:tc>
                  <a:txBody>
                    <a:bodyPr/>
                    <a:lstStyle/>
                    <a:p>
                      <a:pPr algn="l" fontAlgn="ctr"/>
                      <a:r>
                        <a:rPr lang="tr-TR" sz="1400" u="none" strike="noStrike" dirty="0">
                          <a:effectLst/>
                        </a:rPr>
                        <a:t>9.1.2.1. Kimyanın ve kimyacıların başlıca çalışma alanlarını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118964460"/>
                  </a:ext>
                </a:extLst>
              </a:tr>
              <a:tr h="532054">
                <a:tc vMerge="1">
                  <a:txBody>
                    <a:bodyPr/>
                    <a:lstStyle/>
                    <a:p>
                      <a:endParaRPr lang="tr-TR"/>
                    </a:p>
                  </a:txBody>
                  <a:tcPr/>
                </a:tc>
                <a:tc>
                  <a:txBody>
                    <a:bodyPr/>
                    <a:lstStyle/>
                    <a:p>
                      <a:pPr algn="l" fontAlgn="ctr"/>
                      <a:r>
                        <a:rPr lang="tr-TR" sz="1400" u="none" strike="noStrike" dirty="0">
                          <a:solidFill>
                            <a:srgbClr val="FF0000"/>
                          </a:solidFill>
                          <a:effectLst/>
                        </a:rPr>
                        <a:t>9.1.2.2. Kimya projelerini bilim, toplum, teknoloji, çevre ve ekonomiye katkıları açısından değerlendirir. </a:t>
                      </a:r>
                      <a:r>
                        <a:rPr lang="tr-TR" sz="1400" b="1" u="none" strike="noStrike" dirty="0">
                          <a:solidFill>
                            <a:srgbClr val="FF0000"/>
                          </a:solidFill>
                          <a:effectLst/>
                        </a:rPr>
                        <a:t>*</a:t>
                      </a:r>
                      <a:endParaRPr lang="tr-TR" sz="1400" b="1" i="0" u="none" strike="noStrike" dirty="0">
                        <a:solidFill>
                          <a:srgbClr val="FF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1915332195"/>
                  </a:ext>
                </a:extLst>
              </a:tr>
              <a:tr h="532054">
                <a:tc vMerge="1">
                  <a:txBody>
                    <a:bodyPr/>
                    <a:lstStyle/>
                    <a:p>
                      <a:endParaRPr lang="tr-TR"/>
                    </a:p>
                  </a:txBody>
                  <a:tcPr/>
                </a:tc>
                <a:tc>
                  <a:txBody>
                    <a:bodyPr/>
                    <a:lstStyle/>
                    <a:p>
                      <a:pPr algn="l" fontAlgn="ctr"/>
                      <a:r>
                        <a:rPr lang="tr-TR" sz="1400" u="none" strike="noStrike" dirty="0">
                          <a:effectLst/>
                        </a:rPr>
                        <a:t>9.1.3.1. Günlük hayatta sıklıkla etkileşimde bulunulan elementlerin adlarını sembolleriyle eşleştirir.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2092800341"/>
                  </a:ext>
                </a:extLst>
              </a:tr>
              <a:tr h="190877">
                <a:tc vMerge="1">
                  <a:txBody>
                    <a:bodyPr/>
                    <a:lstStyle/>
                    <a:p>
                      <a:endParaRPr lang="tr-TR"/>
                    </a:p>
                  </a:txBody>
                  <a:tcPr/>
                </a:tc>
                <a:tc>
                  <a:txBody>
                    <a:bodyPr/>
                    <a:lstStyle/>
                    <a:p>
                      <a:pPr algn="l" fontAlgn="ctr"/>
                      <a:r>
                        <a:rPr lang="tr-TR" sz="1400" u="none" strike="noStrike">
                          <a:effectLst/>
                        </a:rPr>
                        <a:t>9.1.3.2. Bileşiklerin formüllerini adlarıyla eşleştirir.</a:t>
                      </a:r>
                      <a:endParaRPr lang="tr-TR" sz="1400" b="0" i="0" u="none" strike="noStrike">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l"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008055584"/>
                  </a:ext>
                </a:extLst>
              </a:tr>
              <a:tr h="381335">
                <a:tc vMerge="1">
                  <a:txBody>
                    <a:bodyPr/>
                    <a:lstStyle/>
                    <a:p>
                      <a:endParaRPr lang="tr-TR"/>
                    </a:p>
                  </a:txBody>
                  <a:tcPr/>
                </a:tc>
                <a:tc>
                  <a:txBody>
                    <a:bodyPr/>
                    <a:lstStyle/>
                    <a:p>
                      <a:pPr algn="l" fontAlgn="ctr"/>
                      <a:r>
                        <a:rPr lang="tr-TR" sz="1400" u="none" strike="noStrike" dirty="0">
                          <a:effectLst/>
                        </a:rPr>
                        <a:t>9.1.4.1. Kimya laboratuvarlarında uyulması gereken iş sağlığı ve güvenliği kurallarını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2635823835"/>
                  </a:ext>
                </a:extLst>
              </a:tr>
              <a:tr h="357729">
                <a:tc vMerge="1">
                  <a:txBody>
                    <a:bodyPr/>
                    <a:lstStyle/>
                    <a:p>
                      <a:endParaRPr lang="tr-TR"/>
                    </a:p>
                  </a:txBody>
                  <a:tcPr/>
                </a:tc>
                <a:tc>
                  <a:txBody>
                    <a:bodyPr/>
                    <a:lstStyle/>
                    <a:p>
                      <a:pPr algn="l" fontAlgn="ctr"/>
                      <a:r>
                        <a:rPr lang="tr-TR" sz="1400" u="none" strike="noStrike" dirty="0">
                          <a:effectLst/>
                        </a:rPr>
                        <a:t>9.1.4.2. Kimyasal maddelerin insan sağlığı ve çevre üzerindeki etkilerini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1401134463"/>
                  </a:ext>
                </a:extLst>
              </a:tr>
              <a:tr h="357729">
                <a:tc vMerge="1">
                  <a:txBody>
                    <a:bodyPr/>
                    <a:lstStyle/>
                    <a:p>
                      <a:endParaRPr lang="tr-TR"/>
                    </a:p>
                  </a:txBody>
                  <a:tcPr/>
                </a:tc>
                <a:tc>
                  <a:txBody>
                    <a:bodyPr/>
                    <a:lstStyle/>
                    <a:p>
                      <a:pPr algn="l" fontAlgn="ctr"/>
                      <a:r>
                        <a:rPr lang="tr-TR" sz="1400" u="none" strike="noStrike" dirty="0">
                          <a:effectLst/>
                        </a:rPr>
                        <a:t>9.1.4.3. Kimya laboratuvarında kullanılan bazı temel malzemeleri tanır.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476896406"/>
                  </a:ext>
                </a:extLst>
              </a:tr>
              <a:tr h="357729">
                <a:tc rowSpan="7">
                  <a:txBody>
                    <a:bodyPr/>
                    <a:lstStyle/>
                    <a:p>
                      <a:pPr algn="ctr" fontAlgn="ctr"/>
                      <a:r>
                        <a:rPr lang="tr-TR" sz="2000" b="1" u="none" strike="noStrike" dirty="0">
                          <a:effectLst/>
                        </a:rPr>
                        <a:t>ATOM VE PERİYODİK SİSTEM</a:t>
                      </a:r>
                      <a:endParaRPr lang="tr-TR" sz="2000" b="1" i="0" u="none" strike="noStrike" dirty="0">
                        <a:solidFill>
                          <a:srgbClr val="000000"/>
                        </a:solidFill>
                        <a:effectLst/>
                        <a:latin typeface="Times New Roman" panose="02020603050405020304" pitchFamily="18" charset="0"/>
                      </a:endParaRPr>
                    </a:p>
                  </a:txBody>
                  <a:tcPr marL="7611" marR="7611" marT="7611" marB="0" vert="vert270" anchor="ctr">
                    <a:solidFill>
                      <a:schemeClr val="accent2">
                        <a:lumMod val="20000"/>
                        <a:lumOff val="80000"/>
                      </a:schemeClr>
                    </a:solidFill>
                  </a:tcPr>
                </a:tc>
                <a:tc>
                  <a:txBody>
                    <a:bodyPr/>
                    <a:lstStyle/>
                    <a:p>
                      <a:pPr algn="l" fontAlgn="ctr"/>
                      <a:r>
                        <a:rPr lang="tr-TR" sz="1400" u="none" strike="noStrike">
                          <a:effectLst/>
                        </a:rPr>
                        <a:t>9.2.1.1. Dalton, Thomson, Rutherford ve Bohr atom modellerini açıklar.</a:t>
                      </a:r>
                      <a:endParaRPr lang="tr-TR" sz="1400" b="0" i="0" u="none" strike="noStrike">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51516845"/>
                  </a:ext>
                </a:extLst>
              </a:tr>
              <a:tr h="532054">
                <a:tc vMerge="1">
                  <a:txBody>
                    <a:bodyPr/>
                    <a:lstStyle/>
                    <a:p>
                      <a:endParaRPr lang="tr-TR"/>
                    </a:p>
                  </a:txBody>
                  <a:tcPr/>
                </a:tc>
                <a:tc>
                  <a:txBody>
                    <a:bodyPr/>
                    <a:lstStyle/>
                    <a:p>
                      <a:pPr algn="l" fontAlgn="ctr"/>
                      <a:r>
                        <a:rPr lang="tr-TR" sz="1400" u="none" strike="noStrike" dirty="0">
                          <a:effectLst/>
                        </a:rPr>
                        <a:t>9.2.2.1. Elektron, proton ve nötronun yüklerini, kütlelerini ve atomda bulundukları yerleri karşılaştırır.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365941021"/>
                  </a:ext>
                </a:extLst>
              </a:tr>
              <a:tr h="357729">
                <a:tc vMerge="1">
                  <a:txBody>
                    <a:bodyPr/>
                    <a:lstStyle/>
                    <a:p>
                      <a:endParaRPr lang="tr-TR"/>
                    </a:p>
                  </a:txBody>
                  <a:tcPr/>
                </a:tc>
                <a:tc>
                  <a:txBody>
                    <a:bodyPr/>
                    <a:lstStyle/>
                    <a:p>
                      <a:pPr algn="l" fontAlgn="ctr"/>
                      <a:r>
                        <a:rPr lang="tr-TR" sz="1400" u="none" strike="noStrike">
                          <a:effectLst/>
                        </a:rPr>
                        <a:t>9.2.3.1. Elementlerin periyodik sistemdeki yerleşim esaslarını açıklar.</a:t>
                      </a:r>
                      <a:endParaRPr lang="tr-TR" sz="1400" b="0" i="0" u="none" strike="noStrike">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rowSpan="2">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1956365858"/>
                  </a:ext>
                </a:extLst>
              </a:tr>
              <a:tr h="357729">
                <a:tc vMerge="1">
                  <a:txBody>
                    <a:bodyPr/>
                    <a:lstStyle/>
                    <a:p>
                      <a:endParaRPr lang="tr-TR"/>
                    </a:p>
                  </a:txBody>
                  <a:tcPr/>
                </a:tc>
                <a:tc>
                  <a:txBody>
                    <a:bodyPr/>
                    <a:lstStyle/>
                    <a:p>
                      <a:pPr algn="l" fontAlgn="ctr"/>
                      <a:r>
                        <a:rPr lang="tr-TR" sz="1400" u="none" strike="noStrike" dirty="0">
                          <a:effectLst/>
                        </a:rPr>
                        <a:t>9.2.3.2. Elementleri periyodik sistemdeki yerlerine göre sınıflandırır.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vMerge="1">
                  <a:txBody>
                    <a:bodyPr/>
                    <a:lstStyle/>
                    <a:p>
                      <a:endParaRPr lang="tr-TR"/>
                    </a:p>
                  </a:txBody>
                  <a:tcPr/>
                </a:tc>
                <a:extLst>
                  <a:ext uri="{0D108BD9-81ED-4DB2-BD59-A6C34878D82A}">
                    <a16:rowId xmlns:a16="http://schemas.microsoft.com/office/drawing/2014/main" val="119832935"/>
                  </a:ext>
                </a:extLst>
              </a:tr>
              <a:tr h="357729">
                <a:tc vMerge="1">
                  <a:txBody>
                    <a:bodyPr/>
                    <a:lstStyle/>
                    <a:p>
                      <a:endParaRPr lang="tr-TR"/>
                    </a:p>
                  </a:txBody>
                  <a:tcPr/>
                </a:tc>
                <a:tc>
                  <a:txBody>
                    <a:bodyPr/>
                    <a:lstStyle/>
                    <a:p>
                      <a:pPr algn="l" fontAlgn="ctr"/>
                      <a:r>
                        <a:rPr lang="tr-TR" sz="1400" u="none" strike="noStrike" dirty="0">
                          <a:effectLst/>
                        </a:rPr>
                        <a:t>9.2.3.3. Periyodik özelliklerin değişme eğilimlerini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4</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2</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3970071227"/>
                  </a:ext>
                </a:extLst>
              </a:tr>
              <a:tr h="190877">
                <a:tc vMerge="1">
                  <a:txBody>
                    <a:bodyPr/>
                    <a:lstStyle/>
                    <a:p>
                      <a:endParaRPr lang="tr-TR"/>
                    </a:p>
                  </a:txBody>
                  <a:tcPr/>
                </a:tc>
                <a:tc>
                  <a:txBody>
                    <a:bodyPr/>
                    <a:lstStyle/>
                    <a:p>
                      <a:pPr algn="l" fontAlgn="ctr"/>
                      <a:r>
                        <a:rPr lang="tr-TR" sz="1400" u="none" strike="noStrike" dirty="0">
                          <a:effectLst/>
                        </a:rPr>
                        <a:t>9.3.1.1. Kimyasal türleri açıklar.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rowSpan="2">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extLst>
                  <a:ext uri="{0D108BD9-81ED-4DB2-BD59-A6C34878D82A}">
                    <a16:rowId xmlns:a16="http://schemas.microsoft.com/office/drawing/2014/main" val="4191222399"/>
                  </a:ext>
                </a:extLst>
              </a:tr>
              <a:tr h="357729">
                <a:tc vMerge="1">
                  <a:txBody>
                    <a:bodyPr/>
                    <a:lstStyle/>
                    <a:p>
                      <a:endParaRPr lang="tr-TR"/>
                    </a:p>
                  </a:txBody>
                  <a:tcPr/>
                </a:tc>
                <a:tc>
                  <a:txBody>
                    <a:bodyPr/>
                    <a:lstStyle/>
                    <a:p>
                      <a:pPr algn="l" fontAlgn="ctr"/>
                      <a:r>
                        <a:rPr lang="tr-TR" sz="1400" u="none" strike="noStrike" dirty="0">
                          <a:effectLst/>
                        </a:rPr>
                        <a:t>9.3.2.1. Kimyasal türler arasındaki etkileşimleri sınıflandırır.</a:t>
                      </a:r>
                      <a:endParaRPr lang="tr-TR" sz="1400" b="0" i="0" u="none" strike="noStrike" dirty="0">
                        <a:solidFill>
                          <a:srgbClr val="000000"/>
                        </a:solidFill>
                        <a:effectLst/>
                        <a:latin typeface="Times New Roman" panose="02020603050405020304" pitchFamily="18" charset="0"/>
                      </a:endParaRPr>
                    </a:p>
                  </a:txBody>
                  <a:tcPr marL="7611" marR="7611" marT="7611"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 </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dirty="0">
                          <a:effectLst/>
                        </a:rPr>
                        <a:t> </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2">
                        <a:lumMod val="20000"/>
                        <a:lumOff val="80000"/>
                      </a:schemeClr>
                    </a:solidFill>
                  </a:tcPr>
                </a:tc>
                <a:tc>
                  <a:txBody>
                    <a:bodyPr/>
                    <a:lstStyle/>
                    <a:p>
                      <a:pPr algn="ctr" fontAlgn="ctr"/>
                      <a:r>
                        <a:rPr lang="tr-TR" sz="1000" u="none" strike="noStrike">
                          <a:effectLst/>
                        </a:rPr>
                        <a:t>3</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a:effectLst/>
                        </a:rPr>
                        <a:t>1</a:t>
                      </a:r>
                      <a:endParaRPr lang="tr-TR" sz="1000" b="0" i="0" u="none" strike="noStrike">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a:txBody>
                    <a:bodyPr/>
                    <a:lstStyle/>
                    <a:p>
                      <a:pPr algn="ctr" fontAlgn="ctr"/>
                      <a:r>
                        <a:rPr lang="tr-TR" sz="1000" u="none" strike="noStrike" dirty="0">
                          <a:effectLst/>
                        </a:rPr>
                        <a:t>1</a:t>
                      </a:r>
                      <a:endParaRPr lang="tr-TR" sz="1000" b="0" i="0" u="none" strike="noStrike" dirty="0">
                        <a:solidFill>
                          <a:srgbClr val="000000"/>
                        </a:solidFill>
                        <a:effectLst/>
                        <a:latin typeface="Times New Roman" panose="02020603050405020304" pitchFamily="18" charset="0"/>
                      </a:endParaRPr>
                    </a:p>
                  </a:txBody>
                  <a:tcPr marL="7611" marR="7611" marT="7611" marB="0" anchor="ctr">
                    <a:solidFill>
                      <a:schemeClr val="accent1">
                        <a:lumMod val="40000"/>
                        <a:lumOff val="60000"/>
                      </a:schemeClr>
                    </a:solidFill>
                  </a:tcPr>
                </a:tc>
                <a:tc vMerge="1">
                  <a:txBody>
                    <a:bodyPr/>
                    <a:lstStyle/>
                    <a:p>
                      <a:endParaRPr lang="tr-TR"/>
                    </a:p>
                  </a:txBody>
                  <a:tcPr/>
                </a:tc>
                <a:extLst>
                  <a:ext uri="{0D108BD9-81ED-4DB2-BD59-A6C34878D82A}">
                    <a16:rowId xmlns:a16="http://schemas.microsoft.com/office/drawing/2014/main" val="2809305075"/>
                  </a:ext>
                </a:extLst>
              </a:tr>
            </a:tbl>
          </a:graphicData>
        </a:graphic>
      </p:graphicFrame>
    </p:spTree>
    <p:extLst>
      <p:ext uri="{BB962C8B-B14F-4D97-AF65-F5344CB8AC3E}">
        <p14:creationId xmlns:p14="http://schemas.microsoft.com/office/powerpoint/2010/main" val="425605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9" name="Tablo 8">
            <a:extLst>
              <a:ext uri="{FF2B5EF4-FFF2-40B4-BE49-F238E27FC236}">
                <a16:creationId xmlns:a16="http://schemas.microsoft.com/office/drawing/2014/main" id="{83E79661-6A18-42FD-E1D4-7E428E541E6D}"/>
              </a:ext>
            </a:extLst>
          </p:cNvPr>
          <p:cNvGraphicFramePr>
            <a:graphicFrameLocks noGrp="1"/>
          </p:cNvGraphicFramePr>
          <p:nvPr>
            <p:extLst>
              <p:ext uri="{D42A27DB-BD31-4B8C-83A1-F6EECF244321}">
                <p14:modId xmlns:p14="http://schemas.microsoft.com/office/powerpoint/2010/main" val="2376868427"/>
              </p:ext>
            </p:extLst>
          </p:nvPr>
        </p:nvGraphicFramePr>
        <p:xfrm>
          <a:off x="1295401" y="2417266"/>
          <a:ext cx="14970476" cy="7556211"/>
        </p:xfrm>
        <a:graphic>
          <a:graphicData uri="http://schemas.openxmlformats.org/drawingml/2006/table">
            <a:tbl>
              <a:tblPr>
                <a:tableStyleId>{5C22544A-7EE6-4342-B048-85BDC9FD1C3A}</a:tableStyleId>
              </a:tblPr>
              <a:tblGrid>
                <a:gridCol w="1828799">
                  <a:extLst>
                    <a:ext uri="{9D8B030D-6E8A-4147-A177-3AD203B41FA5}">
                      <a16:colId xmlns:a16="http://schemas.microsoft.com/office/drawing/2014/main" val="2532391994"/>
                    </a:ext>
                  </a:extLst>
                </a:gridCol>
                <a:gridCol w="1524000">
                  <a:extLst>
                    <a:ext uri="{9D8B030D-6E8A-4147-A177-3AD203B41FA5}">
                      <a16:colId xmlns:a16="http://schemas.microsoft.com/office/drawing/2014/main" val="497306708"/>
                    </a:ext>
                  </a:extLst>
                </a:gridCol>
                <a:gridCol w="9054449">
                  <a:extLst>
                    <a:ext uri="{9D8B030D-6E8A-4147-A177-3AD203B41FA5}">
                      <a16:colId xmlns:a16="http://schemas.microsoft.com/office/drawing/2014/main" val="1852795687"/>
                    </a:ext>
                  </a:extLst>
                </a:gridCol>
                <a:gridCol w="1169922">
                  <a:extLst>
                    <a:ext uri="{9D8B030D-6E8A-4147-A177-3AD203B41FA5}">
                      <a16:colId xmlns:a16="http://schemas.microsoft.com/office/drawing/2014/main" val="3138201291"/>
                    </a:ext>
                  </a:extLst>
                </a:gridCol>
                <a:gridCol w="696653">
                  <a:extLst>
                    <a:ext uri="{9D8B030D-6E8A-4147-A177-3AD203B41FA5}">
                      <a16:colId xmlns:a16="http://schemas.microsoft.com/office/drawing/2014/main" val="2343725146"/>
                    </a:ext>
                  </a:extLst>
                </a:gridCol>
                <a:gridCol w="696653">
                  <a:extLst>
                    <a:ext uri="{9D8B030D-6E8A-4147-A177-3AD203B41FA5}">
                      <a16:colId xmlns:a16="http://schemas.microsoft.com/office/drawing/2014/main" val="180943751"/>
                    </a:ext>
                  </a:extLst>
                </a:gridCol>
              </a:tblGrid>
              <a:tr h="271151">
                <a:tc gridSpan="6">
                  <a:txBody>
                    <a:bodyPr/>
                    <a:lstStyle/>
                    <a:p>
                      <a:pPr algn="ctr" fontAlgn="b"/>
                      <a:r>
                        <a:rPr lang="tr-TR" sz="2000" u="none" strike="noStrike" dirty="0">
                          <a:effectLst/>
                          <a:latin typeface="+mn-lt"/>
                        </a:rPr>
                        <a:t>6. Sınıf Türkçe Dersi Anka Yayınları Konu Soru Dağılım Tablosu</a:t>
                      </a:r>
                      <a:endParaRPr lang="tr-TR" sz="2000" b="1" i="0" u="none" strike="noStrike" dirty="0">
                        <a:solidFill>
                          <a:srgbClr val="000000"/>
                        </a:solidFill>
                        <a:effectLst/>
                        <a:latin typeface="+mn-lt"/>
                      </a:endParaRPr>
                    </a:p>
                  </a:txBody>
                  <a:tcPr marL="7500" marR="7500" marT="7500"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84675254"/>
                  </a:ext>
                </a:extLst>
              </a:tr>
              <a:tr h="271151">
                <a:tc>
                  <a:txBody>
                    <a:bodyPr/>
                    <a:lstStyle/>
                    <a:p>
                      <a:pPr algn="l" fontAlgn="b"/>
                      <a:endParaRPr lang="tr-TR" sz="900" b="0" i="0" u="none" strike="noStrike">
                        <a:solidFill>
                          <a:srgbClr val="000000"/>
                        </a:solidFill>
                        <a:effectLst/>
                        <a:latin typeface="+mn-lt"/>
                      </a:endParaRPr>
                    </a:p>
                  </a:txBody>
                  <a:tcPr marL="7500" marR="7500" marT="7500" marB="0" anchor="b"/>
                </a:tc>
                <a:tc>
                  <a:txBody>
                    <a:bodyPr/>
                    <a:lstStyle/>
                    <a:p>
                      <a:pPr algn="l" fontAlgn="b"/>
                      <a:endParaRPr lang="tr-TR" sz="900" b="0" i="0" u="none" strike="noStrike">
                        <a:solidFill>
                          <a:srgbClr val="000000"/>
                        </a:solidFill>
                        <a:effectLst/>
                        <a:latin typeface="+mn-lt"/>
                      </a:endParaRPr>
                    </a:p>
                  </a:txBody>
                  <a:tcPr marL="7500" marR="7500" marT="7500" marB="0" anchor="b"/>
                </a:tc>
                <a:tc>
                  <a:txBody>
                    <a:bodyPr/>
                    <a:lstStyle/>
                    <a:p>
                      <a:pPr algn="l" fontAlgn="b"/>
                      <a:endParaRPr lang="tr-TR" sz="2000" b="0" i="0" u="none" strike="noStrike" dirty="0">
                        <a:solidFill>
                          <a:srgbClr val="000000"/>
                        </a:solidFill>
                        <a:effectLst/>
                        <a:latin typeface="+mn-lt"/>
                      </a:endParaRPr>
                    </a:p>
                  </a:txBody>
                  <a:tcPr marL="7500" marR="7500" marT="7500" marB="0" anchor="b"/>
                </a:tc>
                <a:tc>
                  <a:txBody>
                    <a:bodyPr/>
                    <a:lstStyle/>
                    <a:p>
                      <a:pPr algn="l" fontAlgn="b"/>
                      <a:endParaRPr lang="tr-TR" sz="900" b="0" i="0" u="none" strike="noStrike">
                        <a:solidFill>
                          <a:srgbClr val="000000"/>
                        </a:solidFill>
                        <a:effectLst/>
                        <a:latin typeface="Times New Roman" panose="02020603050405020304" pitchFamily="18" charset="0"/>
                      </a:endParaRPr>
                    </a:p>
                  </a:txBody>
                  <a:tcPr marL="7500" marR="7500" marT="7500" marB="0" anchor="b"/>
                </a:tc>
                <a:tc>
                  <a:txBody>
                    <a:bodyPr/>
                    <a:lstStyle/>
                    <a:p>
                      <a:pPr algn="l" fontAlgn="b"/>
                      <a:endParaRPr lang="tr-TR" sz="900" b="0" i="0" u="none" strike="noStrike">
                        <a:solidFill>
                          <a:srgbClr val="000000"/>
                        </a:solidFill>
                        <a:effectLst/>
                        <a:latin typeface="Times New Roman" panose="02020603050405020304" pitchFamily="18" charset="0"/>
                      </a:endParaRPr>
                    </a:p>
                  </a:txBody>
                  <a:tcPr marL="7500" marR="7500" marT="7500" marB="0" anchor="b"/>
                </a:tc>
                <a:tc>
                  <a:txBody>
                    <a:bodyPr/>
                    <a:lstStyle/>
                    <a:p>
                      <a:pPr algn="l" fontAlgn="b"/>
                      <a:endParaRPr lang="tr-TR" sz="900" b="0" i="0" u="none" strike="noStrike">
                        <a:solidFill>
                          <a:srgbClr val="000000"/>
                        </a:solidFill>
                        <a:effectLst/>
                        <a:latin typeface="Times New Roman" panose="02020603050405020304" pitchFamily="18" charset="0"/>
                      </a:endParaRPr>
                    </a:p>
                  </a:txBody>
                  <a:tcPr marL="7500" marR="7500" marT="7500" marB="0" anchor="b"/>
                </a:tc>
                <a:extLst>
                  <a:ext uri="{0D108BD9-81ED-4DB2-BD59-A6C34878D82A}">
                    <a16:rowId xmlns:a16="http://schemas.microsoft.com/office/drawing/2014/main" val="2737038890"/>
                  </a:ext>
                </a:extLst>
              </a:tr>
              <a:tr h="191759">
                <a:tc rowSpan="3">
                  <a:txBody>
                    <a:bodyPr/>
                    <a:lstStyle/>
                    <a:p>
                      <a:pPr algn="ctr" fontAlgn="ctr"/>
                      <a:r>
                        <a:rPr lang="tr-TR" sz="1600" b="1" u="none" strike="noStrike" dirty="0">
                          <a:effectLst/>
                          <a:latin typeface="+mn-lt"/>
                        </a:rPr>
                        <a:t>ÖĞRENME ALANI</a:t>
                      </a:r>
                      <a:endParaRPr lang="tr-TR" sz="1600" b="1" i="0" u="none" strike="noStrike" dirty="0">
                        <a:solidFill>
                          <a:srgbClr val="000000"/>
                        </a:solidFill>
                        <a:effectLst/>
                        <a:latin typeface="+mn-lt"/>
                      </a:endParaRPr>
                    </a:p>
                  </a:txBody>
                  <a:tcPr marL="7500" marR="7500" marT="7500" marB="0" anchor="ctr">
                    <a:solidFill>
                      <a:schemeClr val="accent2">
                        <a:lumMod val="60000"/>
                        <a:lumOff val="40000"/>
                      </a:schemeClr>
                    </a:solidFill>
                  </a:tcPr>
                </a:tc>
                <a:tc rowSpan="3">
                  <a:txBody>
                    <a:bodyPr/>
                    <a:lstStyle/>
                    <a:p>
                      <a:pPr algn="ctr" fontAlgn="ctr"/>
                      <a:r>
                        <a:rPr lang="tr-TR" sz="1600" b="1" u="none" strike="noStrike" dirty="0">
                          <a:effectLst/>
                          <a:latin typeface="+mn-lt"/>
                        </a:rPr>
                        <a:t>ALT ÖĞRENME ALANI </a:t>
                      </a:r>
                      <a:endParaRPr lang="tr-TR" sz="1600" b="1" i="0" u="none" strike="noStrike" dirty="0">
                        <a:solidFill>
                          <a:srgbClr val="000000"/>
                        </a:solidFill>
                        <a:effectLst/>
                        <a:latin typeface="+mn-lt"/>
                      </a:endParaRPr>
                    </a:p>
                  </a:txBody>
                  <a:tcPr marL="7500" marR="7500" marT="7500" marB="0" anchor="ctr">
                    <a:solidFill>
                      <a:schemeClr val="accent2">
                        <a:lumMod val="60000"/>
                        <a:lumOff val="40000"/>
                      </a:schemeClr>
                    </a:solidFill>
                  </a:tcPr>
                </a:tc>
                <a:tc rowSpan="3">
                  <a:txBody>
                    <a:bodyPr/>
                    <a:lstStyle/>
                    <a:p>
                      <a:pPr algn="ctr" fontAlgn="ctr"/>
                      <a:r>
                        <a:rPr lang="tr-TR" sz="2000" b="1" u="none" strike="noStrike" dirty="0">
                          <a:effectLst/>
                          <a:latin typeface="+mn-lt"/>
                        </a:rPr>
                        <a:t>KAZANIMLAR</a:t>
                      </a:r>
                      <a:endParaRPr lang="tr-TR" sz="2000" b="1" i="0" u="none" strike="noStrike" dirty="0">
                        <a:solidFill>
                          <a:srgbClr val="000000"/>
                        </a:solidFill>
                        <a:effectLst/>
                        <a:latin typeface="+mn-lt"/>
                      </a:endParaRPr>
                    </a:p>
                  </a:txBody>
                  <a:tcPr marL="7500" marR="7500" marT="7500" marB="0" anchor="ctr">
                    <a:solidFill>
                      <a:schemeClr val="accent2">
                        <a:lumMod val="60000"/>
                        <a:lumOff val="40000"/>
                      </a:schemeClr>
                    </a:solidFill>
                  </a:tcPr>
                </a:tc>
                <a:tc gridSpan="3">
                  <a:txBody>
                    <a:bodyPr/>
                    <a:lstStyle/>
                    <a:p>
                      <a:pPr algn="ctr" fontAlgn="ctr"/>
                      <a:r>
                        <a:rPr lang="tr-TR" sz="1400" u="none" strike="noStrike" dirty="0">
                          <a:effectLst/>
                        </a:rPr>
                        <a:t>1. Sınav</a:t>
                      </a:r>
                      <a:endParaRPr lang="tr-TR" sz="1400" b="1" i="0" u="none" strike="noStrike" dirty="0">
                        <a:solidFill>
                          <a:srgbClr val="000000"/>
                        </a:solidFill>
                        <a:effectLst/>
                        <a:latin typeface="Times New Roman" panose="02020603050405020304" pitchFamily="18" charset="0"/>
                      </a:endParaRPr>
                    </a:p>
                  </a:txBody>
                  <a:tcPr marL="7500" marR="7500" marT="7500" marB="0" anchor="ctr">
                    <a:solidFill>
                      <a:schemeClr val="accent2">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6222647"/>
                  </a:ext>
                </a:extLst>
              </a:tr>
              <a:tr h="562253">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fontAlgn="ctr"/>
                      <a:r>
                        <a:rPr lang="tr-TR" sz="1400" u="none" strike="noStrike" dirty="0">
                          <a:effectLst/>
                        </a:rPr>
                        <a:t>İl/İlçe Genelinde Yapılacak Ortak Sınav </a:t>
                      </a:r>
                      <a:endParaRPr lang="tr-TR" sz="1400" b="1" i="0" u="none" strike="noStrike" dirty="0">
                        <a:solidFill>
                          <a:srgbClr val="000000"/>
                        </a:solidFill>
                        <a:effectLst/>
                        <a:latin typeface="Times New Roman" panose="02020603050405020304" pitchFamily="18" charset="0"/>
                      </a:endParaRPr>
                    </a:p>
                  </a:txBody>
                  <a:tcPr marL="7500" marR="7500" marT="7500" marB="0" anchor="ctr"/>
                </a:tc>
                <a:tc gridSpan="2">
                  <a:txBody>
                    <a:bodyPr/>
                    <a:lstStyle/>
                    <a:p>
                      <a:pPr algn="ctr" fontAlgn="ctr"/>
                      <a:r>
                        <a:rPr lang="tr-TR" sz="1400" u="none" strike="noStrike" dirty="0">
                          <a:effectLst/>
                        </a:rPr>
                        <a:t>Okul Genelinde Yapılacak Ortak Sınav</a:t>
                      </a:r>
                      <a:endParaRPr lang="tr-TR" sz="1400" b="1" i="0" u="none" strike="noStrike" dirty="0">
                        <a:solidFill>
                          <a:srgbClr val="000000"/>
                        </a:solidFill>
                        <a:effectLst/>
                        <a:latin typeface="Times New Roman" panose="02020603050405020304" pitchFamily="18" charset="0"/>
                      </a:endParaRPr>
                    </a:p>
                  </a:txBody>
                  <a:tcPr marL="7500" marR="7500" marT="7500" marB="0" anchor="ctr"/>
                </a:tc>
                <a:tc hMerge="1">
                  <a:txBody>
                    <a:bodyPr/>
                    <a:lstStyle/>
                    <a:p>
                      <a:endParaRPr lang="tr-TR"/>
                    </a:p>
                  </a:txBody>
                  <a:tcPr/>
                </a:tc>
                <a:extLst>
                  <a:ext uri="{0D108BD9-81ED-4DB2-BD59-A6C34878D82A}">
                    <a16:rowId xmlns:a16="http://schemas.microsoft.com/office/drawing/2014/main" val="2654293675"/>
                  </a:ext>
                </a:extLst>
              </a:tr>
              <a:tr h="31094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u="none" strike="noStrike">
                          <a:effectLst/>
                        </a:rPr>
                        <a:t>1.   Senaryo</a:t>
                      </a:r>
                      <a:endParaRPr lang="tr-TR" sz="1400" b="1" i="0" u="none" strike="noStrike">
                        <a:solidFill>
                          <a:srgbClr val="000000"/>
                        </a:solidFill>
                        <a:effectLst/>
                        <a:latin typeface="Times New Roman" panose="02020603050405020304" pitchFamily="18" charset="0"/>
                      </a:endParaRPr>
                    </a:p>
                  </a:txBody>
                  <a:tcPr marL="7500" marR="7500" marT="7500" marB="0" vert="vert270" anchor="ctr"/>
                </a:tc>
                <a:tc>
                  <a:txBody>
                    <a:bodyPr/>
                    <a:lstStyle/>
                    <a:p>
                      <a:pPr algn="ctr" fontAlgn="ctr"/>
                      <a:r>
                        <a:rPr lang="tr-TR" sz="1400" u="none" strike="noStrike" dirty="0">
                          <a:effectLst/>
                        </a:rPr>
                        <a:t>2.   Senaryo</a:t>
                      </a:r>
                      <a:endParaRPr lang="tr-TR" sz="1400" b="1" i="0" u="none" strike="noStrike" dirty="0">
                        <a:solidFill>
                          <a:srgbClr val="000000"/>
                        </a:solidFill>
                        <a:effectLst/>
                        <a:latin typeface="Times New Roman" panose="02020603050405020304" pitchFamily="18" charset="0"/>
                      </a:endParaRPr>
                    </a:p>
                  </a:txBody>
                  <a:tcPr marL="7500" marR="7500" marT="7500" marB="0" vert="vert270" anchor="ctr"/>
                </a:tc>
                <a:extLst>
                  <a:ext uri="{0D108BD9-81ED-4DB2-BD59-A6C34878D82A}">
                    <a16:rowId xmlns:a16="http://schemas.microsoft.com/office/drawing/2014/main" val="381408244"/>
                  </a:ext>
                </a:extLst>
              </a:tr>
              <a:tr h="800428">
                <a:tc rowSpan="6">
                  <a:txBody>
                    <a:bodyPr/>
                    <a:lstStyle/>
                    <a:p>
                      <a:pPr algn="ctr" fontAlgn="ctr"/>
                      <a:r>
                        <a:rPr lang="tr-TR" sz="1600" b="1" u="none" strike="noStrike" dirty="0">
                          <a:effectLst/>
                          <a:latin typeface="+mn-lt"/>
                        </a:rPr>
                        <a:t>1. DİNLEME / İZLEME</a:t>
                      </a:r>
                      <a:endParaRPr lang="tr-TR" sz="1600" b="1" i="0" u="none" strike="noStrike" dirty="0">
                        <a:solidFill>
                          <a:srgbClr val="000000"/>
                        </a:solidFill>
                        <a:effectLst/>
                        <a:latin typeface="+mn-lt"/>
                      </a:endParaRPr>
                    </a:p>
                  </a:txBody>
                  <a:tcPr marL="7500" marR="7500" marT="7500" marB="0" vert="vert270" anchor="ctr">
                    <a:solidFill>
                      <a:schemeClr val="accent2">
                        <a:lumMod val="20000"/>
                        <a:lumOff val="80000"/>
                      </a:schemeClr>
                    </a:solidFill>
                  </a:tcPr>
                </a:tc>
                <a:tc rowSpan="6">
                  <a:txBody>
                    <a:bodyPr/>
                    <a:lstStyle/>
                    <a:p>
                      <a:pPr algn="ctr" fontAlgn="ctr"/>
                      <a:r>
                        <a:rPr lang="tr-TR" sz="1600" u="none" strike="noStrike" dirty="0">
                          <a:effectLst/>
                          <a:latin typeface="+mn-lt"/>
                        </a:rPr>
                        <a:t>Alt öğrenme alanı yok.</a:t>
                      </a:r>
                      <a:endParaRPr lang="tr-TR" sz="1600" b="1" i="0" u="none" strike="noStrike" dirty="0">
                        <a:solidFill>
                          <a:srgbClr val="000000"/>
                        </a:solidFill>
                        <a:effectLst/>
                        <a:latin typeface="+mn-lt"/>
                      </a:endParaRPr>
                    </a:p>
                  </a:txBody>
                  <a:tcPr marL="7500" marR="7500" marT="7500" marB="0" vert="vert270" anchor="ctr"/>
                </a:tc>
                <a:tc>
                  <a:txBody>
                    <a:bodyPr/>
                    <a:lstStyle/>
                    <a:p>
                      <a:pPr algn="l" fontAlgn="ctr"/>
                      <a:r>
                        <a:rPr lang="tr-TR" sz="2000" u="none" strike="noStrike" dirty="0">
                          <a:effectLst/>
                          <a:latin typeface="+mn-lt"/>
                        </a:rPr>
                        <a:t>T.6.1.2.Dinlediklerinde/izlediklerinde geçen, bilmediği kelimelerin anlamını tahmin eder. Öğrencilerin tahminlerini kelimelerin sözlük anlamları ile karşılaştırmaları sağlanır.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3014280692"/>
                  </a:ext>
                </a:extLst>
              </a:tr>
              <a:tr h="271151">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T.6.1.3. Dinlediklerini/izlediklerini özetler.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1372888068"/>
                  </a:ext>
                </a:extLst>
              </a:tr>
              <a:tr h="271151">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T.6.1.4. Dinledikleri/izlediklerine yönelik sorulara cevap verir.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3230290912"/>
                  </a:ext>
                </a:extLst>
              </a:tr>
              <a:tr h="271151">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T.6.1.7. Dinlediklerine/izlediklerine yönelik farklı başlıklar önerir.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1573568597"/>
                  </a:ext>
                </a:extLst>
              </a:tr>
              <a:tr h="271151">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T.6.1.11. Dinledikleriyle/izledikleriyle ilgili görüşlerini bildirir.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3261250754"/>
                  </a:ext>
                </a:extLst>
              </a:tr>
              <a:tr h="535789">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T.6.1.12. Dinleme stratejilerini uygular.  Katılımlı, katılımsız, grup hâlinde ve not alarak dinleme gibi yöntem ve teknikleri uygulamaları sağlanır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2933917481"/>
                  </a:ext>
                </a:extLst>
              </a:tr>
              <a:tr h="535789">
                <a:tc rowSpan="5">
                  <a:txBody>
                    <a:bodyPr/>
                    <a:lstStyle/>
                    <a:p>
                      <a:pPr algn="ctr" fontAlgn="ctr"/>
                      <a:r>
                        <a:rPr lang="tr-TR" sz="1600" b="1" u="none" strike="noStrike" dirty="0">
                          <a:effectLst/>
                          <a:latin typeface="+mn-lt"/>
                        </a:rPr>
                        <a:t>2. KONUŞMA</a:t>
                      </a:r>
                      <a:endParaRPr lang="tr-TR" sz="1600" b="1" i="0" u="none" strike="noStrike" dirty="0">
                        <a:solidFill>
                          <a:srgbClr val="000000"/>
                        </a:solidFill>
                        <a:effectLst/>
                        <a:latin typeface="+mn-lt"/>
                      </a:endParaRPr>
                    </a:p>
                  </a:txBody>
                  <a:tcPr marL="7500" marR="7500" marT="7500" marB="0" vert="vert270" anchor="ctr">
                    <a:solidFill>
                      <a:schemeClr val="accent2">
                        <a:lumMod val="20000"/>
                        <a:lumOff val="80000"/>
                      </a:schemeClr>
                    </a:solidFill>
                  </a:tcPr>
                </a:tc>
                <a:tc rowSpan="5">
                  <a:txBody>
                    <a:bodyPr/>
                    <a:lstStyle/>
                    <a:p>
                      <a:pPr algn="ctr" fontAlgn="ctr"/>
                      <a:r>
                        <a:rPr lang="tr-TR" sz="1600" u="none" strike="noStrike" dirty="0">
                          <a:effectLst/>
                          <a:latin typeface="+mn-lt"/>
                        </a:rPr>
                        <a:t>Alt öğrenme alanı yok.</a:t>
                      </a:r>
                      <a:endParaRPr lang="tr-TR" sz="1600" b="1" i="0" u="none" strike="noStrike" dirty="0">
                        <a:solidFill>
                          <a:srgbClr val="000000"/>
                        </a:solidFill>
                        <a:effectLst/>
                        <a:latin typeface="+mn-lt"/>
                      </a:endParaRPr>
                    </a:p>
                  </a:txBody>
                  <a:tcPr marL="7500" marR="7500" marT="7500" marB="0" vert="vert270" anchor="ctr"/>
                </a:tc>
                <a:tc>
                  <a:txBody>
                    <a:bodyPr/>
                    <a:lstStyle/>
                    <a:p>
                      <a:pPr algn="l" fontAlgn="ctr"/>
                      <a:r>
                        <a:rPr lang="tr-TR" sz="2000" u="none" strike="noStrike" dirty="0">
                          <a:effectLst/>
                          <a:latin typeface="+mn-lt"/>
                        </a:rPr>
                        <a:t>T.6.2.1. Hazırlıklı konuşma yapar. Öğrencilerin verilen bir konu hakkında görsellerle destekleyerek kısa sunum hazırlamaları ve prova yapmaları sağlanır.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1940109533"/>
                  </a:ext>
                </a:extLst>
              </a:tr>
              <a:tr h="271151">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T.6.2.2. Hazırlıksız konuşma yapar.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1352141807"/>
                  </a:ext>
                </a:extLst>
              </a:tr>
              <a:tr h="800428">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T.6.2.3. Konuşma stratejilerini uygular. Serbest, güdümlü, yaratıcı, hafızada tutma tekniği ve kelime kavram havuzundan seçerek konuşma gibi yöntem ve tekniklerin kullanılması sağlanır.</a:t>
                      </a: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619540578"/>
                  </a:ext>
                </a:extLst>
              </a:tr>
              <a:tr h="800428">
                <a:tc vMerge="1">
                  <a:txBody>
                    <a:bodyPr/>
                    <a:lstStyle/>
                    <a:p>
                      <a:endParaRPr lang="tr-TR"/>
                    </a:p>
                  </a:txBody>
                  <a:tcPr/>
                </a:tc>
                <a:tc vMerge="1">
                  <a:txBody>
                    <a:bodyPr/>
                    <a:lstStyle/>
                    <a:p>
                      <a:endParaRPr lang="tr-TR"/>
                    </a:p>
                  </a:txBody>
                  <a:tcPr/>
                </a:tc>
                <a:tc>
                  <a:txBody>
                    <a:bodyPr/>
                    <a:lstStyle/>
                    <a:p>
                      <a:pPr algn="l" fontAlgn="ctr"/>
                      <a:r>
                        <a:rPr lang="tr-TR" sz="2000" u="none" strike="noStrike" dirty="0">
                          <a:effectLst/>
                          <a:latin typeface="+mn-lt"/>
                        </a:rPr>
                        <a:t/>
                      </a:r>
                      <a:br>
                        <a:rPr lang="tr-TR" sz="2000" u="none" strike="noStrike" dirty="0">
                          <a:effectLst/>
                          <a:latin typeface="+mn-lt"/>
                        </a:rPr>
                      </a:br>
                      <a:r>
                        <a:rPr lang="tr-TR" sz="2000" u="none" strike="noStrike" dirty="0">
                          <a:effectLst/>
                          <a:latin typeface="+mn-lt"/>
                        </a:rPr>
                        <a:t>T.6.2.4. Konuşmalarında beden dilini etkili bir şekilde kullanır.</a:t>
                      </a:r>
                      <a:br>
                        <a:rPr lang="tr-TR" sz="2000" u="none" strike="noStrike" dirty="0">
                          <a:effectLst/>
                          <a:latin typeface="+mn-lt"/>
                        </a:rPr>
                      </a:br>
                      <a:endParaRPr lang="tr-TR" sz="2000" b="0" i="0" u="none" strike="noStrike" dirty="0">
                        <a:solidFill>
                          <a:srgbClr val="000000"/>
                        </a:solidFill>
                        <a:effectLst/>
                        <a:latin typeface="+mn-lt"/>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a:solidFill>
                            <a:srgbClr val="FF0000"/>
                          </a:solidFill>
                          <a:effectLst/>
                        </a:rPr>
                        <a:t>*</a:t>
                      </a:r>
                      <a:endParaRPr lang="tr-TR" sz="14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1400" u="none" strike="noStrike" dirty="0">
                          <a:solidFill>
                            <a:srgbClr val="FF0000"/>
                          </a:solidFill>
                          <a:effectLst/>
                        </a:rPr>
                        <a:t>*</a:t>
                      </a:r>
                      <a:endParaRPr lang="tr-TR" sz="14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3948289340"/>
                  </a:ext>
                </a:extLst>
              </a:tr>
              <a:tr h="271151">
                <a:tc vMerge="1">
                  <a:txBody>
                    <a:bodyPr/>
                    <a:lstStyle/>
                    <a:p>
                      <a:endParaRPr lang="tr-TR"/>
                    </a:p>
                  </a:txBody>
                  <a:tcPr/>
                </a:tc>
                <a:tc vMerge="1">
                  <a:txBody>
                    <a:bodyPr/>
                    <a:lstStyle/>
                    <a:p>
                      <a:endParaRPr lang="tr-TR"/>
                    </a:p>
                  </a:txBody>
                  <a:tcPr/>
                </a:tc>
                <a:tc>
                  <a:txBody>
                    <a:bodyPr/>
                    <a:lstStyle/>
                    <a:p>
                      <a:pPr algn="l" fontAlgn="ctr"/>
                      <a:r>
                        <a:rPr lang="fi-FI" sz="2000" u="none" strike="noStrike" dirty="0">
                          <a:effectLst/>
                          <a:latin typeface="+mn-lt"/>
                        </a:rPr>
                        <a:t>T.6.2.5. Kelimeleri anlamlarına uygun kullanır.</a:t>
                      </a:r>
                      <a:endParaRPr lang="fi-FI" sz="2000" b="0" i="0" u="none" strike="noStrike" dirty="0">
                        <a:solidFill>
                          <a:srgbClr val="000000"/>
                        </a:solidFill>
                        <a:effectLst/>
                        <a:latin typeface="+mn-lt"/>
                      </a:endParaRPr>
                    </a:p>
                  </a:txBody>
                  <a:tcPr marL="7500" marR="7500" marT="7500" marB="0" anchor="ctr"/>
                </a:tc>
                <a:tc>
                  <a:txBody>
                    <a:bodyPr/>
                    <a:lstStyle/>
                    <a:p>
                      <a:pPr algn="ctr" fontAlgn="ctr"/>
                      <a:r>
                        <a:rPr lang="tr-TR" sz="900" u="none" strike="noStrike">
                          <a:solidFill>
                            <a:srgbClr val="FF0000"/>
                          </a:solidFill>
                          <a:effectLst/>
                        </a:rPr>
                        <a:t>*</a:t>
                      </a:r>
                      <a:endParaRPr lang="tr-TR" sz="9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900" u="none" strike="noStrike">
                          <a:solidFill>
                            <a:srgbClr val="FF0000"/>
                          </a:solidFill>
                          <a:effectLst/>
                        </a:rPr>
                        <a:t>*</a:t>
                      </a:r>
                      <a:endParaRPr lang="tr-TR" sz="900" b="0" i="0" u="none" strike="noStrike">
                        <a:solidFill>
                          <a:srgbClr val="FF0000"/>
                        </a:solidFill>
                        <a:effectLst/>
                        <a:latin typeface="Times New Roman" panose="02020603050405020304" pitchFamily="18" charset="0"/>
                      </a:endParaRPr>
                    </a:p>
                  </a:txBody>
                  <a:tcPr marL="7500" marR="7500" marT="7500" marB="0" anchor="ctr"/>
                </a:tc>
                <a:tc>
                  <a:txBody>
                    <a:bodyPr/>
                    <a:lstStyle/>
                    <a:p>
                      <a:pPr algn="ctr" fontAlgn="ctr"/>
                      <a:r>
                        <a:rPr lang="tr-TR" sz="900" u="none" strike="noStrike" dirty="0">
                          <a:solidFill>
                            <a:srgbClr val="FF0000"/>
                          </a:solidFill>
                          <a:effectLst/>
                        </a:rPr>
                        <a:t>*</a:t>
                      </a:r>
                      <a:endParaRPr lang="tr-TR" sz="900" b="0" i="0" u="none" strike="noStrike" dirty="0">
                        <a:solidFill>
                          <a:srgbClr val="FF0000"/>
                        </a:solidFill>
                        <a:effectLst/>
                        <a:latin typeface="Times New Roman" panose="02020603050405020304" pitchFamily="18" charset="0"/>
                      </a:endParaRPr>
                    </a:p>
                  </a:txBody>
                  <a:tcPr marL="7500" marR="7500" marT="7500" marB="0" anchor="ctr"/>
                </a:tc>
                <a:extLst>
                  <a:ext uri="{0D108BD9-81ED-4DB2-BD59-A6C34878D82A}">
                    <a16:rowId xmlns:a16="http://schemas.microsoft.com/office/drawing/2014/main" val="1282744850"/>
                  </a:ext>
                </a:extLst>
              </a:tr>
            </a:tbl>
          </a:graphicData>
        </a:graphic>
      </p:graphicFrame>
    </p:spTree>
    <p:extLst>
      <p:ext uri="{BB962C8B-B14F-4D97-AF65-F5344CB8AC3E}">
        <p14:creationId xmlns:p14="http://schemas.microsoft.com/office/powerpoint/2010/main" val="204655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8" name="Tablo 7">
            <a:extLst>
              <a:ext uri="{FF2B5EF4-FFF2-40B4-BE49-F238E27FC236}">
                <a16:creationId xmlns:a16="http://schemas.microsoft.com/office/drawing/2014/main" id="{3FF1CED1-11B2-BD58-5FB4-8FDCAF0CBA2F}"/>
              </a:ext>
            </a:extLst>
          </p:cNvPr>
          <p:cNvGraphicFramePr>
            <a:graphicFrameLocks noGrp="1"/>
          </p:cNvGraphicFramePr>
          <p:nvPr>
            <p:extLst>
              <p:ext uri="{D42A27DB-BD31-4B8C-83A1-F6EECF244321}">
                <p14:modId xmlns:p14="http://schemas.microsoft.com/office/powerpoint/2010/main" val="3765828359"/>
              </p:ext>
            </p:extLst>
          </p:nvPr>
        </p:nvGraphicFramePr>
        <p:xfrm>
          <a:off x="1524000" y="2909416"/>
          <a:ext cx="14859000" cy="6465922"/>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916533323"/>
                    </a:ext>
                  </a:extLst>
                </a:gridCol>
                <a:gridCol w="3124200">
                  <a:extLst>
                    <a:ext uri="{9D8B030D-6E8A-4147-A177-3AD203B41FA5}">
                      <a16:colId xmlns:a16="http://schemas.microsoft.com/office/drawing/2014/main" val="3474071925"/>
                    </a:ext>
                  </a:extLst>
                </a:gridCol>
                <a:gridCol w="5406606">
                  <a:extLst>
                    <a:ext uri="{9D8B030D-6E8A-4147-A177-3AD203B41FA5}">
                      <a16:colId xmlns:a16="http://schemas.microsoft.com/office/drawing/2014/main" val="2580809750"/>
                    </a:ext>
                  </a:extLst>
                </a:gridCol>
                <a:gridCol w="782319">
                  <a:extLst>
                    <a:ext uri="{9D8B030D-6E8A-4147-A177-3AD203B41FA5}">
                      <a16:colId xmlns:a16="http://schemas.microsoft.com/office/drawing/2014/main" val="2822227642"/>
                    </a:ext>
                  </a:extLst>
                </a:gridCol>
                <a:gridCol w="779787">
                  <a:extLst>
                    <a:ext uri="{9D8B030D-6E8A-4147-A177-3AD203B41FA5}">
                      <a16:colId xmlns:a16="http://schemas.microsoft.com/office/drawing/2014/main" val="2518249765"/>
                    </a:ext>
                  </a:extLst>
                </a:gridCol>
                <a:gridCol w="415211">
                  <a:extLst>
                    <a:ext uri="{9D8B030D-6E8A-4147-A177-3AD203B41FA5}">
                      <a16:colId xmlns:a16="http://schemas.microsoft.com/office/drawing/2014/main" val="2000176938"/>
                    </a:ext>
                  </a:extLst>
                </a:gridCol>
                <a:gridCol w="782319">
                  <a:extLst>
                    <a:ext uri="{9D8B030D-6E8A-4147-A177-3AD203B41FA5}">
                      <a16:colId xmlns:a16="http://schemas.microsoft.com/office/drawing/2014/main" val="1383288158"/>
                    </a:ext>
                  </a:extLst>
                </a:gridCol>
                <a:gridCol w="415211">
                  <a:extLst>
                    <a:ext uri="{9D8B030D-6E8A-4147-A177-3AD203B41FA5}">
                      <a16:colId xmlns:a16="http://schemas.microsoft.com/office/drawing/2014/main" val="2286014838"/>
                    </a:ext>
                  </a:extLst>
                </a:gridCol>
                <a:gridCol w="410147">
                  <a:extLst>
                    <a:ext uri="{9D8B030D-6E8A-4147-A177-3AD203B41FA5}">
                      <a16:colId xmlns:a16="http://schemas.microsoft.com/office/drawing/2014/main" val="1369800724"/>
                    </a:ext>
                  </a:extLst>
                </a:gridCol>
              </a:tblGrid>
              <a:tr h="207164">
                <a:tc gridSpan="9">
                  <a:txBody>
                    <a:bodyPr/>
                    <a:lstStyle/>
                    <a:p>
                      <a:pPr algn="ctr" fontAlgn="b"/>
                      <a:r>
                        <a:rPr lang="tr-TR" sz="1400" u="none" strike="noStrike" dirty="0">
                          <a:effectLst/>
                          <a:latin typeface="+mn-lt"/>
                        </a:rPr>
                        <a:t>11. Sınıf Türk Dili ve Edebiyatı Dersi Konu Soru Dağılım Tablosu</a:t>
                      </a:r>
                      <a:endParaRPr lang="tr-TR" sz="1400" b="1" i="0" u="none" strike="noStrike" dirty="0">
                        <a:solidFill>
                          <a:srgbClr val="000000"/>
                        </a:solidFill>
                        <a:effectLst/>
                        <a:latin typeface="+mn-lt"/>
                      </a:endParaRPr>
                    </a:p>
                  </a:txBody>
                  <a:tcPr marL="0" marR="0" marT="0"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6116841"/>
                  </a:ext>
                </a:extLst>
              </a:tr>
              <a:tr h="185728">
                <a:tc>
                  <a:txBody>
                    <a:bodyPr/>
                    <a:lstStyle/>
                    <a:p>
                      <a:pPr algn="l" fontAlgn="b"/>
                      <a:endParaRPr lang="tr-TR" sz="14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tr-TR" sz="1400" b="1" i="0" u="none" strike="noStrike">
                        <a:solidFill>
                          <a:srgbClr val="000000"/>
                        </a:solidFill>
                        <a:effectLst/>
                        <a:latin typeface="+mn-lt"/>
                      </a:endParaRPr>
                    </a:p>
                  </a:txBody>
                  <a:tcPr marL="0" marR="0" marT="0" marB="0" anchor="b"/>
                </a:tc>
                <a:tc>
                  <a:txBody>
                    <a:bodyPr/>
                    <a:lstStyle/>
                    <a:p>
                      <a:pPr algn="l" fontAlgn="b"/>
                      <a:endParaRPr lang="tr-TR" sz="1400" b="0" i="0" u="none" strike="noStrike" dirty="0">
                        <a:solidFill>
                          <a:srgbClr val="000000"/>
                        </a:solidFill>
                        <a:effectLst/>
                        <a:latin typeface="+mn-lt"/>
                      </a:endParaRPr>
                    </a:p>
                  </a:txBody>
                  <a:tcPr marL="0" marR="0" marT="0" marB="0" anchor="b"/>
                </a:tc>
                <a:tc>
                  <a:txBody>
                    <a:bodyPr/>
                    <a:lstStyle/>
                    <a:p>
                      <a:pPr algn="ctr" fontAlgn="ctr"/>
                      <a:endParaRPr lang="tr-TR" sz="1400" b="0" i="0" u="none" strike="noStrike">
                        <a:solidFill>
                          <a:srgbClr val="000000"/>
                        </a:solidFill>
                        <a:effectLst/>
                        <a:latin typeface="+mn-lt"/>
                      </a:endParaRPr>
                    </a:p>
                  </a:txBody>
                  <a:tcPr marL="0" marR="0" marT="0" marB="0" anchor="ctr"/>
                </a:tc>
                <a:tc>
                  <a:txBody>
                    <a:bodyPr/>
                    <a:lstStyle/>
                    <a:p>
                      <a:pPr algn="ctr" fontAlgn="ctr"/>
                      <a:endParaRPr lang="tr-TR" sz="1400" b="0" i="0" u="none" strike="noStrike">
                        <a:solidFill>
                          <a:srgbClr val="000000"/>
                        </a:solidFill>
                        <a:effectLst/>
                        <a:latin typeface="+mn-lt"/>
                      </a:endParaRPr>
                    </a:p>
                  </a:txBody>
                  <a:tcPr marL="0" marR="0" marT="0" marB="0" anchor="ctr"/>
                </a:tc>
                <a:tc>
                  <a:txBody>
                    <a:bodyPr/>
                    <a:lstStyle/>
                    <a:p>
                      <a:pPr algn="ctr" fontAlgn="ctr"/>
                      <a:endParaRPr lang="tr-TR" sz="1400" b="0" i="0" u="none" strike="noStrike">
                        <a:solidFill>
                          <a:srgbClr val="000000"/>
                        </a:solidFill>
                        <a:effectLst/>
                        <a:latin typeface="+mn-lt"/>
                      </a:endParaRPr>
                    </a:p>
                  </a:txBody>
                  <a:tcPr marL="0" marR="0" marT="0" marB="0" anchor="ctr"/>
                </a:tc>
                <a:tc>
                  <a:txBody>
                    <a:bodyPr/>
                    <a:lstStyle/>
                    <a:p>
                      <a:pPr algn="ctr" fontAlgn="ctr"/>
                      <a:endParaRPr lang="tr-TR" sz="1400" b="0" i="0" u="none" strike="noStrike">
                        <a:solidFill>
                          <a:srgbClr val="000000"/>
                        </a:solidFill>
                        <a:effectLst/>
                        <a:latin typeface="+mn-lt"/>
                      </a:endParaRPr>
                    </a:p>
                  </a:txBody>
                  <a:tcPr marL="0" marR="0" marT="0" marB="0" anchor="ctr"/>
                </a:tc>
                <a:tc>
                  <a:txBody>
                    <a:bodyPr/>
                    <a:lstStyle/>
                    <a:p>
                      <a:pPr algn="ctr" fontAlgn="ctr"/>
                      <a:endParaRPr lang="tr-TR" sz="1400" b="0" i="0" u="none" strike="noStrike">
                        <a:solidFill>
                          <a:srgbClr val="000000"/>
                        </a:solidFill>
                        <a:effectLst/>
                        <a:latin typeface="+mn-lt"/>
                      </a:endParaRPr>
                    </a:p>
                  </a:txBody>
                  <a:tcPr marL="0" marR="0" marT="0" marB="0" anchor="ctr"/>
                </a:tc>
                <a:tc>
                  <a:txBody>
                    <a:bodyPr/>
                    <a:lstStyle/>
                    <a:p>
                      <a:pPr algn="ctr" fontAlgn="ctr"/>
                      <a:endParaRPr lang="tr-TR" sz="14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135382023"/>
                  </a:ext>
                </a:extLst>
              </a:tr>
              <a:tr h="207164">
                <a:tc rowSpan="3">
                  <a:txBody>
                    <a:bodyPr/>
                    <a:lstStyle/>
                    <a:p>
                      <a:pPr algn="ctr" fontAlgn="ctr"/>
                      <a:r>
                        <a:rPr lang="tr-TR" sz="1600" u="none" strike="noStrike" dirty="0">
                          <a:effectLst/>
                        </a:rPr>
                        <a:t>Öğrenme Alanı</a:t>
                      </a:r>
                      <a:endParaRPr lang="tr-TR" sz="1600" b="1" i="0" u="none" strike="noStrike" dirty="0">
                        <a:solidFill>
                          <a:srgbClr val="000000"/>
                        </a:solidFill>
                        <a:effectLst/>
                        <a:latin typeface="Times New Roman" panose="02020603050405020304" pitchFamily="18" charset="0"/>
                      </a:endParaRPr>
                    </a:p>
                  </a:txBody>
                  <a:tcPr marL="0" marR="0" marT="0" marB="0" anchor="ctr">
                    <a:solidFill>
                      <a:schemeClr val="accent2">
                        <a:lumMod val="40000"/>
                        <a:lumOff val="60000"/>
                      </a:schemeClr>
                    </a:solidFill>
                  </a:tcPr>
                </a:tc>
                <a:tc rowSpan="3">
                  <a:txBody>
                    <a:bodyPr/>
                    <a:lstStyle/>
                    <a:p>
                      <a:pPr algn="ctr" fontAlgn="ctr"/>
                      <a:r>
                        <a:rPr lang="tr-TR" sz="1600" u="none" strike="noStrike" dirty="0">
                          <a:effectLst/>
                          <a:latin typeface="+mn-lt"/>
                        </a:rPr>
                        <a:t>Beceri Alanı</a:t>
                      </a:r>
                      <a:endParaRPr lang="tr-TR" sz="1600" b="1" i="0" u="none" strike="noStrike" dirty="0">
                        <a:solidFill>
                          <a:srgbClr val="000000"/>
                        </a:solidFill>
                        <a:effectLst/>
                        <a:latin typeface="+mn-lt"/>
                      </a:endParaRPr>
                    </a:p>
                  </a:txBody>
                  <a:tcPr marL="0" marR="0" marT="0" marB="0" anchor="ctr">
                    <a:solidFill>
                      <a:schemeClr val="accent2">
                        <a:lumMod val="40000"/>
                        <a:lumOff val="60000"/>
                      </a:schemeClr>
                    </a:solidFill>
                  </a:tcPr>
                </a:tc>
                <a:tc rowSpan="3">
                  <a:txBody>
                    <a:bodyPr/>
                    <a:lstStyle/>
                    <a:p>
                      <a:pPr algn="ctr" fontAlgn="ctr"/>
                      <a:r>
                        <a:rPr lang="tr-TR" sz="1400" u="none" strike="noStrike" dirty="0">
                          <a:effectLst/>
                          <a:latin typeface="+mn-lt"/>
                        </a:rPr>
                        <a:t>Kazanımlar</a:t>
                      </a:r>
                      <a:endParaRPr lang="tr-TR" sz="1400" b="1" i="0" u="none" strike="noStrike" dirty="0">
                        <a:solidFill>
                          <a:srgbClr val="000000"/>
                        </a:solidFill>
                        <a:effectLst/>
                        <a:latin typeface="+mn-lt"/>
                      </a:endParaRPr>
                    </a:p>
                  </a:txBody>
                  <a:tcPr marL="0" marR="0" marT="0" marB="0" anchor="ctr">
                    <a:solidFill>
                      <a:schemeClr val="accent2">
                        <a:lumMod val="40000"/>
                        <a:lumOff val="60000"/>
                      </a:schemeClr>
                    </a:solidFill>
                  </a:tcPr>
                </a:tc>
                <a:tc gridSpan="3">
                  <a:txBody>
                    <a:bodyPr/>
                    <a:lstStyle/>
                    <a:p>
                      <a:pPr algn="ctr" fontAlgn="ctr"/>
                      <a:r>
                        <a:rPr lang="tr-TR" sz="1400" u="none" strike="noStrike" dirty="0">
                          <a:effectLst/>
                          <a:latin typeface="+mn-lt"/>
                        </a:rPr>
                        <a:t>1. Sınav</a:t>
                      </a:r>
                      <a:endParaRPr lang="tr-TR" sz="1400" b="1" i="0" u="none" strike="noStrike" dirty="0">
                        <a:solidFill>
                          <a:srgbClr val="000000"/>
                        </a:solidFill>
                        <a:effectLst/>
                        <a:latin typeface="+mn-lt"/>
                      </a:endParaRPr>
                    </a:p>
                  </a:txBody>
                  <a:tcPr marL="0" marR="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algn="ctr" fontAlgn="ctr"/>
                      <a:r>
                        <a:rPr lang="tr-TR" sz="1400" u="none" strike="noStrike" dirty="0">
                          <a:effectLst/>
                          <a:latin typeface="+mn-lt"/>
                        </a:rPr>
                        <a:t>2. Sınav</a:t>
                      </a:r>
                      <a:endParaRPr lang="tr-TR" sz="1400" b="1" i="0" u="none" strike="noStrike" dirty="0">
                        <a:solidFill>
                          <a:srgbClr val="000000"/>
                        </a:solidFill>
                        <a:effectLst/>
                        <a:latin typeface="+mn-lt"/>
                      </a:endParaRPr>
                    </a:p>
                  </a:txBody>
                  <a:tcPr marL="0" marR="0" marT="0"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92717509"/>
                  </a:ext>
                </a:extLst>
              </a:tr>
              <a:tr h="113643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fontAlgn="ctr"/>
                      <a:r>
                        <a:rPr lang="tr-TR" sz="1400" u="none" strike="noStrike">
                          <a:effectLst/>
                          <a:latin typeface="+mn-lt"/>
                        </a:rPr>
                        <a:t>İl/İlçe Genelinde Yapılacak Ortak Sınav </a:t>
                      </a:r>
                      <a:endParaRPr lang="tr-TR" sz="1400" b="1" i="0" u="none" strike="noStrike">
                        <a:solidFill>
                          <a:srgbClr val="000000"/>
                        </a:solidFill>
                        <a:effectLst/>
                        <a:latin typeface="+mn-lt"/>
                      </a:endParaRPr>
                    </a:p>
                  </a:txBody>
                  <a:tcPr marL="0" marR="0" marT="0" marB="0" anchor="ctr">
                    <a:solidFill>
                      <a:schemeClr val="accent1">
                        <a:lumMod val="20000"/>
                        <a:lumOff val="80000"/>
                      </a:schemeClr>
                    </a:solidFill>
                  </a:tcPr>
                </a:tc>
                <a:tc gridSpan="2">
                  <a:txBody>
                    <a:bodyPr/>
                    <a:lstStyle/>
                    <a:p>
                      <a:pPr algn="ctr" fontAlgn="ctr"/>
                      <a:r>
                        <a:rPr lang="tr-TR" sz="1400" u="none" strike="noStrike" dirty="0">
                          <a:effectLst/>
                          <a:latin typeface="+mn-lt"/>
                        </a:rPr>
                        <a:t>Okul Genelinde Yapılacak Ortak Sınav</a:t>
                      </a:r>
                      <a:endParaRPr lang="tr-TR" sz="1400" b="1" i="0" u="none" strike="noStrike" dirty="0">
                        <a:solidFill>
                          <a:srgbClr val="000000"/>
                        </a:solidFill>
                        <a:effectLst/>
                        <a:latin typeface="+mn-lt"/>
                      </a:endParaRPr>
                    </a:p>
                  </a:txBody>
                  <a:tcPr marL="0" marR="0" marT="0" marB="0" anchor="ctr">
                    <a:solidFill>
                      <a:schemeClr val="accent1">
                        <a:lumMod val="20000"/>
                        <a:lumOff val="80000"/>
                      </a:schemeClr>
                    </a:solidFill>
                  </a:tcPr>
                </a:tc>
                <a:tc hMerge="1">
                  <a:txBody>
                    <a:bodyPr/>
                    <a:lstStyle/>
                    <a:p>
                      <a:endParaRPr lang="tr-TR"/>
                    </a:p>
                  </a:txBody>
                  <a:tcPr/>
                </a:tc>
                <a:tc rowSpan="2">
                  <a:txBody>
                    <a:bodyPr/>
                    <a:lstStyle/>
                    <a:p>
                      <a:pPr algn="ctr" fontAlgn="ctr"/>
                      <a:r>
                        <a:rPr lang="tr-TR" sz="1400" u="none" strike="noStrike" dirty="0">
                          <a:effectLst/>
                          <a:latin typeface="+mn-lt"/>
                        </a:rPr>
                        <a:t>İl/İlçe Genelinde Yapılacak Ortak Sınav </a:t>
                      </a:r>
                      <a:endParaRPr lang="tr-TR" sz="1400" b="1" i="0" u="none" strike="noStrike" dirty="0">
                        <a:solidFill>
                          <a:srgbClr val="000000"/>
                        </a:solidFill>
                        <a:effectLst/>
                        <a:latin typeface="+mn-lt"/>
                      </a:endParaRPr>
                    </a:p>
                  </a:txBody>
                  <a:tcPr marL="0" marR="0" marT="0" marB="0" anchor="ctr">
                    <a:solidFill>
                      <a:schemeClr val="accent2">
                        <a:lumMod val="40000"/>
                        <a:lumOff val="60000"/>
                      </a:schemeClr>
                    </a:solidFill>
                  </a:tcPr>
                </a:tc>
                <a:tc gridSpan="2">
                  <a:txBody>
                    <a:bodyPr/>
                    <a:lstStyle/>
                    <a:p>
                      <a:pPr algn="ctr" fontAlgn="ctr"/>
                      <a:r>
                        <a:rPr lang="tr-TR" sz="1400" u="none" strike="noStrike" dirty="0">
                          <a:effectLst/>
                          <a:latin typeface="+mn-lt"/>
                        </a:rPr>
                        <a:t>Okul Genelinde Yapılacak Ortak Sınav</a:t>
                      </a:r>
                      <a:endParaRPr lang="tr-TR" sz="1400" b="1" i="0" u="none" strike="noStrike" dirty="0">
                        <a:solidFill>
                          <a:srgbClr val="000000"/>
                        </a:solidFill>
                        <a:effectLst/>
                        <a:latin typeface="+mn-lt"/>
                      </a:endParaRPr>
                    </a:p>
                  </a:txBody>
                  <a:tcPr marL="0" marR="0" marT="0" marB="0" anchor="ctr">
                    <a:solidFill>
                      <a:schemeClr val="accent2">
                        <a:lumMod val="40000"/>
                        <a:lumOff val="60000"/>
                      </a:schemeClr>
                    </a:solidFill>
                  </a:tcPr>
                </a:tc>
                <a:tc hMerge="1">
                  <a:txBody>
                    <a:bodyPr/>
                    <a:lstStyle/>
                    <a:p>
                      <a:endParaRPr lang="tr-TR"/>
                    </a:p>
                  </a:txBody>
                  <a:tcPr/>
                </a:tc>
                <a:extLst>
                  <a:ext uri="{0D108BD9-81ED-4DB2-BD59-A6C34878D82A}">
                    <a16:rowId xmlns:a16="http://schemas.microsoft.com/office/drawing/2014/main" val="1727115697"/>
                  </a:ext>
                </a:extLst>
              </a:tr>
              <a:tr h="101148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u="none" strike="noStrike">
                          <a:effectLst/>
                          <a:latin typeface="+mn-lt"/>
                        </a:rPr>
                        <a:t>1.   Senaryo</a:t>
                      </a:r>
                      <a:endParaRPr lang="tr-TR" sz="1400" b="1" i="0" u="none" strike="noStrike">
                        <a:solidFill>
                          <a:srgbClr val="000000"/>
                        </a:solidFill>
                        <a:effectLst/>
                        <a:latin typeface="+mn-lt"/>
                      </a:endParaRPr>
                    </a:p>
                  </a:txBody>
                  <a:tcPr marL="0" marR="0" marT="0" marB="0" vert="vert270" anchor="ctr">
                    <a:solidFill>
                      <a:schemeClr val="accent1">
                        <a:lumMod val="20000"/>
                        <a:lumOff val="80000"/>
                      </a:schemeClr>
                    </a:solidFill>
                  </a:tcPr>
                </a:tc>
                <a:tc>
                  <a:txBody>
                    <a:bodyPr/>
                    <a:lstStyle/>
                    <a:p>
                      <a:pPr algn="ctr" fontAlgn="ctr"/>
                      <a:r>
                        <a:rPr lang="tr-TR" sz="1400" u="none" strike="noStrike" dirty="0">
                          <a:effectLst/>
                          <a:latin typeface="+mn-lt"/>
                        </a:rPr>
                        <a:t>2.   Senaryo</a:t>
                      </a:r>
                      <a:endParaRPr lang="tr-TR" sz="1400" b="1" i="0" u="none" strike="noStrike" dirty="0">
                        <a:solidFill>
                          <a:srgbClr val="000000"/>
                        </a:solidFill>
                        <a:effectLst/>
                        <a:latin typeface="+mn-lt"/>
                      </a:endParaRPr>
                    </a:p>
                  </a:txBody>
                  <a:tcPr marL="0" marR="0" marT="0" marB="0" vert="vert270" anchor="ctr">
                    <a:solidFill>
                      <a:schemeClr val="accent1">
                        <a:lumMod val="20000"/>
                        <a:lumOff val="80000"/>
                      </a:schemeClr>
                    </a:solidFill>
                  </a:tcPr>
                </a:tc>
                <a:tc vMerge="1">
                  <a:txBody>
                    <a:bodyPr/>
                    <a:lstStyle/>
                    <a:p>
                      <a:endParaRPr lang="tr-TR"/>
                    </a:p>
                  </a:txBody>
                  <a:tcPr/>
                </a:tc>
                <a:tc>
                  <a:txBody>
                    <a:bodyPr/>
                    <a:lstStyle/>
                    <a:p>
                      <a:pPr algn="ctr" fontAlgn="ctr"/>
                      <a:r>
                        <a:rPr lang="tr-TR" sz="1400" u="none" strike="noStrike" dirty="0">
                          <a:effectLst/>
                          <a:latin typeface="+mn-lt"/>
                        </a:rPr>
                        <a:t>1.   Senaryo</a:t>
                      </a:r>
                      <a:endParaRPr lang="tr-TR" sz="1400" b="1" i="0" u="none" strike="noStrike" dirty="0">
                        <a:solidFill>
                          <a:srgbClr val="000000"/>
                        </a:solidFill>
                        <a:effectLst/>
                        <a:latin typeface="+mn-lt"/>
                      </a:endParaRPr>
                    </a:p>
                  </a:txBody>
                  <a:tcPr marL="0" marR="0" marT="0" marB="0" vert="vert270" anchor="ctr">
                    <a:solidFill>
                      <a:schemeClr val="accent2">
                        <a:lumMod val="40000"/>
                        <a:lumOff val="60000"/>
                      </a:schemeClr>
                    </a:solidFill>
                  </a:tcPr>
                </a:tc>
                <a:tc>
                  <a:txBody>
                    <a:bodyPr/>
                    <a:lstStyle/>
                    <a:p>
                      <a:pPr algn="ctr" fontAlgn="ctr"/>
                      <a:r>
                        <a:rPr lang="tr-TR" sz="1400" u="none" strike="noStrike">
                          <a:effectLst/>
                          <a:latin typeface="+mn-lt"/>
                        </a:rPr>
                        <a:t>2.   Senaryo</a:t>
                      </a:r>
                      <a:endParaRPr lang="tr-TR" sz="1400" b="1" i="0" u="none" strike="noStrike">
                        <a:solidFill>
                          <a:srgbClr val="000000"/>
                        </a:solidFill>
                        <a:effectLst/>
                        <a:latin typeface="+mn-lt"/>
                      </a:endParaRPr>
                    </a:p>
                  </a:txBody>
                  <a:tcPr marL="0" marR="0" marT="0" marB="0" vert="vert270" anchor="ctr">
                    <a:solidFill>
                      <a:schemeClr val="accent2">
                        <a:lumMod val="40000"/>
                        <a:lumOff val="60000"/>
                      </a:schemeClr>
                    </a:solidFill>
                  </a:tcPr>
                </a:tc>
                <a:extLst>
                  <a:ext uri="{0D108BD9-81ED-4DB2-BD59-A6C34878D82A}">
                    <a16:rowId xmlns:a16="http://schemas.microsoft.com/office/drawing/2014/main" val="1894315491"/>
                  </a:ext>
                </a:extLst>
              </a:tr>
              <a:tr h="207164">
                <a:tc rowSpan="5">
                  <a:txBody>
                    <a:bodyPr/>
                    <a:lstStyle/>
                    <a:p>
                      <a:pPr algn="ctr" fontAlgn="ctr"/>
                      <a:r>
                        <a:rPr lang="tr-TR" sz="1600" u="none" strike="noStrike" dirty="0">
                          <a:effectLst/>
                        </a:rPr>
                        <a:t>GİRİŞ</a:t>
                      </a:r>
                      <a:endParaRPr lang="tr-TR" sz="1600" b="1" i="0" u="none" strike="noStrike" dirty="0">
                        <a:solidFill>
                          <a:srgbClr val="000000"/>
                        </a:solidFill>
                        <a:effectLst/>
                        <a:latin typeface="Times New Roman" panose="02020603050405020304" pitchFamily="18" charset="0"/>
                      </a:endParaRPr>
                    </a:p>
                  </a:txBody>
                  <a:tcPr marL="0" marR="0" marT="0" marB="0" vert="vert270" anchor="ctr">
                    <a:solidFill>
                      <a:schemeClr val="accent2">
                        <a:lumMod val="20000"/>
                        <a:lumOff val="80000"/>
                      </a:schemeClr>
                    </a:solidFill>
                  </a:tcPr>
                </a:tc>
                <a:tc rowSpan="3">
                  <a:txBody>
                    <a:bodyPr/>
                    <a:lstStyle/>
                    <a:p>
                      <a:pPr algn="ctr" fontAlgn="ctr"/>
                      <a:r>
                        <a:rPr lang="tr-TR" sz="1600" u="none" strike="noStrike" dirty="0">
                          <a:effectLst/>
                          <a:latin typeface="+mn-lt"/>
                        </a:rPr>
                        <a:t>OKUMA</a:t>
                      </a:r>
                      <a:endParaRPr lang="tr-TR" sz="1600" b="1" i="0" u="none" strike="noStrike" dirty="0">
                        <a:solidFill>
                          <a:srgbClr val="000000"/>
                        </a:solidFill>
                        <a:effectLst/>
                        <a:latin typeface="+mn-lt"/>
                      </a:endParaRPr>
                    </a:p>
                  </a:txBody>
                  <a:tcPr marL="0" marR="0" marT="0" marB="0" vert="vert270" anchor="ctr"/>
                </a:tc>
                <a:tc>
                  <a:txBody>
                    <a:bodyPr/>
                    <a:lstStyle/>
                    <a:p>
                      <a:pPr algn="l" fontAlgn="ctr"/>
                      <a:r>
                        <a:rPr lang="tr-TR" sz="1400" u="none" strike="noStrike" dirty="0">
                          <a:effectLst/>
                          <a:latin typeface="+mn-lt"/>
                        </a:rPr>
                        <a:t>Edebiyat ve toplum ilişkisini kavrar.</a:t>
                      </a:r>
                      <a:endParaRPr lang="tr-TR" sz="1400" b="0" i="0" u="none" strike="noStrike" dirty="0">
                        <a:solidFill>
                          <a:srgbClr val="000000"/>
                        </a:solidFill>
                        <a:effectLst/>
                        <a:latin typeface="+mn-lt"/>
                      </a:endParaRPr>
                    </a:p>
                  </a:txBody>
                  <a:tcPr marL="0" marR="0" marT="0" marB="0" anchor="ctr"/>
                </a:tc>
                <a:tc>
                  <a:txBody>
                    <a:bodyPr/>
                    <a:lstStyle/>
                    <a:p>
                      <a:pPr algn="ctr" fontAlgn="ctr"/>
                      <a:r>
                        <a:rPr lang="tr-TR" sz="1400" u="none" strike="noStrike">
                          <a:effectLst/>
                          <a:latin typeface="+mn-lt"/>
                        </a:rPr>
                        <a:t>1</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1</a:t>
                      </a:r>
                      <a:endParaRPr lang="tr-TR" sz="14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912479370"/>
                  </a:ext>
                </a:extLst>
              </a:tr>
              <a:tr h="378813">
                <a:tc vMerge="1">
                  <a:txBody>
                    <a:bodyPr/>
                    <a:lstStyle/>
                    <a:p>
                      <a:endParaRPr lang="tr-TR"/>
                    </a:p>
                  </a:txBody>
                  <a:tcPr/>
                </a:tc>
                <a:tc vMerge="1">
                  <a:txBody>
                    <a:bodyPr/>
                    <a:lstStyle/>
                    <a:p>
                      <a:endParaRPr lang="tr-TR"/>
                    </a:p>
                  </a:txBody>
                  <a:tcPr/>
                </a:tc>
                <a:tc>
                  <a:txBody>
                    <a:bodyPr/>
                    <a:lstStyle/>
                    <a:p>
                      <a:pPr algn="l" fontAlgn="ctr"/>
                      <a:r>
                        <a:rPr lang="tr-TR" sz="1400" u="none" strike="noStrike" dirty="0">
                          <a:effectLst/>
                          <a:latin typeface="+mn-lt"/>
                        </a:rPr>
                        <a:t>Edebiyatın sanat akımları ile ilişkisini kavrar.</a:t>
                      </a:r>
                      <a:endParaRPr lang="tr-TR" sz="1400" b="0" i="0" u="none" strike="noStrike" dirty="0">
                        <a:solidFill>
                          <a:srgbClr val="000000"/>
                        </a:solidFill>
                        <a:effectLst/>
                        <a:latin typeface="+mn-lt"/>
                      </a:endParaRPr>
                    </a:p>
                  </a:txBody>
                  <a:tcPr marL="0" marR="0" marT="0" marB="0" anchor="ctr"/>
                </a:tc>
                <a:tc>
                  <a:txBody>
                    <a:bodyPr/>
                    <a:lstStyle/>
                    <a:p>
                      <a:pPr algn="ctr" fontAlgn="ctr"/>
                      <a:r>
                        <a:rPr lang="tr-TR" sz="1400" u="none" strike="noStrike">
                          <a:effectLst/>
                          <a:latin typeface="+mn-lt"/>
                        </a:rPr>
                        <a:t>1</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1</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effectLst/>
                          <a:latin typeface="+mn-lt"/>
                        </a:rPr>
                        <a:t>1</a:t>
                      </a:r>
                      <a:endParaRPr lang="tr-TR" sz="14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1</a:t>
                      </a:r>
                      <a:endParaRPr lang="tr-TR" sz="14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474579454"/>
                  </a:ext>
                </a:extLst>
              </a:tr>
              <a:tr h="434056">
                <a:tc vMerge="1">
                  <a:txBody>
                    <a:bodyPr/>
                    <a:lstStyle/>
                    <a:p>
                      <a:endParaRPr lang="tr-TR"/>
                    </a:p>
                  </a:txBody>
                  <a:tcPr/>
                </a:tc>
                <a:tc vMerge="1">
                  <a:txBody>
                    <a:bodyPr/>
                    <a:lstStyle/>
                    <a:p>
                      <a:endParaRPr lang="tr-TR"/>
                    </a:p>
                  </a:txBody>
                  <a:tcPr/>
                </a:tc>
                <a:tc>
                  <a:txBody>
                    <a:bodyPr/>
                    <a:lstStyle/>
                    <a:p>
                      <a:pPr algn="l" fontAlgn="ctr"/>
                      <a:r>
                        <a:rPr lang="tr-TR" sz="1400" u="none" strike="noStrike" dirty="0">
                          <a:effectLst/>
                          <a:latin typeface="+mn-lt"/>
                        </a:rPr>
                        <a:t>Metinden hareketle dil bilgisi çalışmaları yapar.</a:t>
                      </a:r>
                      <a:endParaRPr lang="tr-TR" sz="1400" b="0" i="0" u="none" strike="noStrike" dirty="0">
                        <a:solidFill>
                          <a:srgbClr val="000000"/>
                        </a:solidFill>
                        <a:effectLst/>
                        <a:latin typeface="+mn-lt"/>
                      </a:endParaRPr>
                    </a:p>
                  </a:txBody>
                  <a:tcPr marL="0" marR="0" marT="0" marB="0" anchor="ct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effectLst/>
                          <a:latin typeface="+mn-lt"/>
                        </a:rPr>
                        <a:t> </a:t>
                      </a:r>
                      <a:endParaRPr lang="tr-TR" sz="14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effectLst/>
                          <a:latin typeface="+mn-lt"/>
                        </a:rPr>
                        <a:t> </a:t>
                      </a:r>
                      <a:endParaRPr lang="tr-TR" sz="1400" b="0" i="0" u="none" strike="noStrike" dirty="0">
                        <a:solidFill>
                          <a:srgbClr val="00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2870693358"/>
                  </a:ext>
                </a:extLst>
              </a:tr>
              <a:tr h="1136439">
                <a:tc vMerge="1">
                  <a:txBody>
                    <a:bodyPr/>
                    <a:lstStyle/>
                    <a:p>
                      <a:endParaRPr lang="tr-TR"/>
                    </a:p>
                  </a:txBody>
                  <a:tcPr/>
                </a:tc>
                <a:tc>
                  <a:txBody>
                    <a:bodyPr/>
                    <a:lstStyle/>
                    <a:p>
                      <a:pPr algn="ctr" fontAlgn="ctr"/>
                      <a:r>
                        <a:rPr lang="tr-TR" sz="1600" u="none" strike="noStrike" dirty="0">
                          <a:effectLst/>
                          <a:latin typeface="+mn-lt"/>
                        </a:rPr>
                        <a:t>YAZMA</a:t>
                      </a:r>
                      <a:endParaRPr lang="tr-TR" sz="1600" b="1" i="0" u="none" strike="noStrike" dirty="0">
                        <a:solidFill>
                          <a:srgbClr val="000000"/>
                        </a:solidFill>
                        <a:effectLst/>
                        <a:latin typeface="+mn-lt"/>
                      </a:endParaRPr>
                    </a:p>
                  </a:txBody>
                  <a:tcPr marL="0" marR="0" marT="0" marB="0" vert="vert270" anchor="ctr"/>
                </a:tc>
                <a:tc>
                  <a:txBody>
                    <a:bodyPr/>
                    <a:lstStyle/>
                    <a:p>
                      <a:pPr algn="l" fontAlgn="ctr"/>
                      <a:r>
                        <a:rPr lang="tr-TR" sz="1400" u="none" strike="noStrike" dirty="0">
                          <a:effectLst/>
                          <a:latin typeface="+mn-lt"/>
                        </a:rPr>
                        <a:t>Edebiyat ve Toplum İlişkisi Üzerine Yazma Çalışması</a:t>
                      </a:r>
                      <a:br>
                        <a:rPr lang="tr-TR" sz="1400" u="none" strike="noStrike" dirty="0">
                          <a:effectLst/>
                          <a:latin typeface="+mn-lt"/>
                        </a:rPr>
                      </a:br>
                      <a:r>
                        <a:rPr lang="tr-TR" sz="1400" u="none" strike="noStrike" dirty="0">
                          <a:effectLst/>
                          <a:latin typeface="+mn-lt"/>
                        </a:rPr>
                        <a:t>Öğrencilerin, okuduğu metinlerden hareketle edebiyat ve toplum ilişkisi üzerine kısa bir yazı yazması sağlanır.                                                                                                                                                                    </a:t>
                      </a:r>
                      <a:br>
                        <a:rPr lang="tr-TR" sz="1400" u="none" strike="noStrike" dirty="0">
                          <a:effectLst/>
                          <a:latin typeface="+mn-lt"/>
                        </a:rPr>
                      </a:br>
                      <a:endParaRPr lang="tr-TR" sz="1400" b="0" i="0" u="none" strike="noStrike" dirty="0">
                        <a:solidFill>
                          <a:srgbClr val="000000"/>
                        </a:solidFill>
                        <a:effectLst/>
                        <a:latin typeface="+mn-lt"/>
                      </a:endParaRPr>
                    </a:p>
                  </a:txBody>
                  <a:tcPr marL="0" marR="0" marT="0" marB="0" anchor="ctr"/>
                </a:tc>
                <a:tc>
                  <a:txBody>
                    <a:bodyPr/>
                    <a:lstStyle/>
                    <a:p>
                      <a:pPr algn="ctr" fontAlgn="ctr"/>
                      <a:r>
                        <a:rPr lang="tr-TR" sz="1400" u="none" strike="noStrike">
                          <a:solidFill>
                            <a:srgbClr val="FF0000"/>
                          </a:solidFill>
                          <a:effectLst/>
                          <a:latin typeface="+mn-lt"/>
                        </a:rPr>
                        <a:t>*</a:t>
                      </a:r>
                      <a:endParaRPr lang="tr-TR" sz="1400" b="0" i="0" u="none" strike="noStrike">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solidFill>
                            <a:srgbClr val="FF0000"/>
                          </a:solidFill>
                          <a:effectLst/>
                          <a:latin typeface="+mn-lt"/>
                        </a:rPr>
                        <a:t> </a:t>
                      </a:r>
                      <a:endParaRPr lang="tr-TR" sz="14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solidFill>
                            <a:srgbClr val="FF0000"/>
                          </a:solidFill>
                          <a:effectLst/>
                          <a:latin typeface="+mn-lt"/>
                        </a:rPr>
                        <a:t> </a:t>
                      </a:r>
                      <a:endParaRPr lang="tr-TR" sz="1400" b="0" i="0" u="none" strike="noStrike">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a:solidFill>
                            <a:srgbClr val="FF0000"/>
                          </a:solidFill>
                          <a:effectLst/>
                          <a:latin typeface="+mn-lt"/>
                        </a:rPr>
                        <a:t>*</a:t>
                      </a:r>
                      <a:endParaRPr lang="tr-TR" sz="1400" b="0" i="0" u="none" strike="noStrike">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a:solidFill>
                            <a:srgbClr val="FF0000"/>
                          </a:solidFill>
                          <a:effectLst/>
                          <a:latin typeface="+mn-lt"/>
                        </a:rPr>
                        <a:t> </a:t>
                      </a:r>
                      <a:endParaRPr lang="tr-TR" sz="1400" b="0" i="0" u="none" strike="noStrike">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solidFill>
                            <a:srgbClr val="FF0000"/>
                          </a:solidFill>
                          <a:effectLst/>
                          <a:latin typeface="+mn-lt"/>
                        </a:rPr>
                        <a:t> </a:t>
                      </a:r>
                      <a:endParaRPr lang="tr-TR" sz="1400" b="0" i="0" u="none" strike="noStrike" dirty="0">
                        <a:solidFill>
                          <a:srgbClr val="FF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64189326"/>
                  </a:ext>
                </a:extLst>
              </a:tr>
              <a:tr h="1515252">
                <a:tc vMerge="1">
                  <a:txBody>
                    <a:bodyPr/>
                    <a:lstStyle/>
                    <a:p>
                      <a:endParaRPr lang="tr-TR"/>
                    </a:p>
                  </a:txBody>
                  <a:tcPr/>
                </a:tc>
                <a:tc>
                  <a:txBody>
                    <a:bodyPr/>
                    <a:lstStyle/>
                    <a:p>
                      <a:pPr algn="ctr" fontAlgn="ctr"/>
                      <a:r>
                        <a:rPr lang="tr-TR" sz="1600" u="none" strike="noStrike" dirty="0">
                          <a:effectLst/>
                          <a:latin typeface="+mn-lt"/>
                        </a:rPr>
                        <a:t>SÖZLÜ İLETİŞİM</a:t>
                      </a:r>
                      <a:endParaRPr lang="tr-TR" sz="1600" b="1" i="0" u="none" strike="noStrike" dirty="0">
                        <a:solidFill>
                          <a:srgbClr val="000000"/>
                        </a:solidFill>
                        <a:effectLst/>
                        <a:latin typeface="+mn-lt"/>
                      </a:endParaRPr>
                    </a:p>
                  </a:txBody>
                  <a:tcPr marL="0" marR="0" marT="0" marB="0" vert="vert270" anchor="ctr"/>
                </a:tc>
                <a:tc>
                  <a:txBody>
                    <a:bodyPr/>
                    <a:lstStyle/>
                    <a:p>
                      <a:pPr algn="l" fontAlgn="ctr"/>
                      <a:r>
                        <a:rPr lang="tr-TR" sz="1400" u="none" strike="noStrike" dirty="0">
                          <a:effectLst/>
                          <a:latin typeface="+mn-lt"/>
                        </a:rPr>
                        <a:t>Sanat Akımlarının Güzel Sanatlara Yansıması </a:t>
                      </a:r>
                      <a:br>
                        <a:rPr lang="tr-TR" sz="1400" u="none" strike="noStrike" dirty="0">
                          <a:effectLst/>
                          <a:latin typeface="+mn-lt"/>
                        </a:rPr>
                      </a:br>
                      <a:r>
                        <a:rPr lang="tr-TR" sz="1400" u="none" strike="noStrike" dirty="0">
                          <a:effectLst/>
                          <a:latin typeface="+mn-lt"/>
                        </a:rPr>
                        <a:t>Öğrencilerden sanat akımlarının edebiyat resim, müzik ve mimari gibi farklı sanat dallarına nasıl yansıdığı üzerinde bir sunum yapmaları ve sunumlarını görsel, işitsel ögelerle desteklemeleri istenir.</a:t>
                      </a:r>
                      <a:br>
                        <a:rPr lang="tr-TR" sz="1400" u="none" strike="noStrike" dirty="0">
                          <a:effectLst/>
                          <a:latin typeface="+mn-lt"/>
                        </a:rPr>
                      </a:br>
                      <a:endParaRPr lang="tr-TR" sz="1400" b="0" i="0" u="none" strike="noStrike" dirty="0">
                        <a:solidFill>
                          <a:srgbClr val="000000"/>
                        </a:solidFill>
                        <a:effectLst/>
                        <a:latin typeface="+mn-lt"/>
                      </a:endParaRPr>
                    </a:p>
                  </a:txBody>
                  <a:tcPr marL="0" marR="0" marT="0" marB="0" anchor="ct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400" u="none" strike="noStrike" dirty="0">
                          <a:solidFill>
                            <a:srgbClr val="FF0000"/>
                          </a:solidFill>
                          <a:effectLst/>
                          <a:latin typeface="+mn-lt"/>
                        </a:rPr>
                        <a:t>**</a:t>
                      </a:r>
                      <a:endParaRPr lang="tr-TR" sz="1400" b="0" i="0" u="none" strike="noStrike" dirty="0">
                        <a:solidFill>
                          <a:srgbClr val="FF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1365893468"/>
                  </a:ext>
                </a:extLst>
              </a:tr>
            </a:tbl>
          </a:graphicData>
        </a:graphic>
      </p:graphicFrame>
    </p:spTree>
    <p:extLst>
      <p:ext uri="{BB962C8B-B14F-4D97-AF65-F5344CB8AC3E}">
        <p14:creationId xmlns:p14="http://schemas.microsoft.com/office/powerpoint/2010/main" val="425706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2"/>
          <a:stretch>
            <a:fillRect/>
          </a:stretch>
        </p:blipFill>
        <p:spPr>
          <a:xfrm>
            <a:off x="-4615072" y="571103"/>
            <a:ext cx="9230144" cy="9144793"/>
          </a:xfrm>
          <a:prstGeom prst="rect">
            <a:avLst/>
          </a:prstGeom>
        </p:spPr>
      </p:pic>
      <p:sp>
        <p:nvSpPr>
          <p:cNvPr id="4" name="Metin kutusu 3">
            <a:extLst>
              <a:ext uri="{FF2B5EF4-FFF2-40B4-BE49-F238E27FC236}">
                <a16:creationId xmlns:a16="http://schemas.microsoft.com/office/drawing/2014/main" id="{85EB41AF-47D1-1C9C-AFEE-3586535DCDFB}"/>
              </a:ext>
            </a:extLst>
          </p:cNvPr>
          <p:cNvSpPr txBox="1"/>
          <p:nvPr/>
        </p:nvSpPr>
        <p:spPr>
          <a:xfrm>
            <a:off x="5943600" y="4081670"/>
            <a:ext cx="9230144" cy="2123658"/>
          </a:xfrm>
          <a:prstGeom prst="rect">
            <a:avLst/>
          </a:prstGeom>
          <a:noFill/>
        </p:spPr>
        <p:txBody>
          <a:bodyPr wrap="square" rtlCol="0">
            <a:spAutoFit/>
          </a:bodyPr>
          <a:lstStyle/>
          <a:p>
            <a:r>
              <a:rPr lang="tr-TR" sz="6600" dirty="0">
                <a:solidFill>
                  <a:schemeClr val="bg1"/>
                </a:solidFill>
                <a:latin typeface="Zilla Slab Medium" panose="020B0604020202020204" charset="-94"/>
                <a:ea typeface="Zilla Slab Medium" panose="020B0604020202020204" charset="-94"/>
              </a:rPr>
              <a:t>YÖNETMELİĞİN İNCELENMESİ</a:t>
            </a:r>
          </a:p>
        </p:txBody>
      </p:sp>
    </p:spTree>
    <p:extLst>
      <p:ext uri="{BB962C8B-B14F-4D97-AF65-F5344CB8AC3E}">
        <p14:creationId xmlns:p14="http://schemas.microsoft.com/office/powerpoint/2010/main" val="62819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8" name="Tablo 7">
            <a:extLst>
              <a:ext uri="{FF2B5EF4-FFF2-40B4-BE49-F238E27FC236}">
                <a16:creationId xmlns:a16="http://schemas.microsoft.com/office/drawing/2014/main" id="{672D8555-F902-360D-CFAB-5A69BFE8A8B1}"/>
              </a:ext>
            </a:extLst>
          </p:cNvPr>
          <p:cNvGraphicFramePr>
            <a:graphicFrameLocks noGrp="1"/>
          </p:cNvGraphicFramePr>
          <p:nvPr>
            <p:extLst>
              <p:ext uri="{D42A27DB-BD31-4B8C-83A1-F6EECF244321}">
                <p14:modId xmlns:p14="http://schemas.microsoft.com/office/powerpoint/2010/main" val="3019618458"/>
              </p:ext>
            </p:extLst>
          </p:nvPr>
        </p:nvGraphicFramePr>
        <p:xfrm>
          <a:off x="1600200" y="2933700"/>
          <a:ext cx="14859000" cy="6509469"/>
        </p:xfrm>
        <a:graphic>
          <a:graphicData uri="http://schemas.openxmlformats.org/drawingml/2006/table">
            <a:tbl>
              <a:tblPr>
                <a:tableStyleId>{5C22544A-7EE6-4342-B048-85BDC9FD1C3A}</a:tableStyleId>
              </a:tblPr>
              <a:tblGrid>
                <a:gridCol w="3293529">
                  <a:extLst>
                    <a:ext uri="{9D8B030D-6E8A-4147-A177-3AD203B41FA5}">
                      <a16:colId xmlns:a16="http://schemas.microsoft.com/office/drawing/2014/main" val="2390204288"/>
                    </a:ext>
                  </a:extLst>
                </a:gridCol>
                <a:gridCol w="7282013">
                  <a:extLst>
                    <a:ext uri="{9D8B030D-6E8A-4147-A177-3AD203B41FA5}">
                      <a16:colId xmlns:a16="http://schemas.microsoft.com/office/drawing/2014/main" val="292471935"/>
                    </a:ext>
                  </a:extLst>
                </a:gridCol>
                <a:gridCol w="934738">
                  <a:extLst>
                    <a:ext uri="{9D8B030D-6E8A-4147-A177-3AD203B41FA5}">
                      <a16:colId xmlns:a16="http://schemas.microsoft.com/office/drawing/2014/main" val="2147808793"/>
                    </a:ext>
                  </a:extLst>
                </a:gridCol>
                <a:gridCol w="931713">
                  <a:extLst>
                    <a:ext uri="{9D8B030D-6E8A-4147-A177-3AD203B41FA5}">
                      <a16:colId xmlns:a16="http://schemas.microsoft.com/office/drawing/2014/main" val="929005762"/>
                    </a:ext>
                  </a:extLst>
                </a:gridCol>
                <a:gridCol w="496106">
                  <a:extLst>
                    <a:ext uri="{9D8B030D-6E8A-4147-A177-3AD203B41FA5}">
                      <a16:colId xmlns:a16="http://schemas.microsoft.com/office/drawing/2014/main" val="1762571683"/>
                    </a:ext>
                  </a:extLst>
                </a:gridCol>
                <a:gridCol w="934738">
                  <a:extLst>
                    <a:ext uri="{9D8B030D-6E8A-4147-A177-3AD203B41FA5}">
                      <a16:colId xmlns:a16="http://schemas.microsoft.com/office/drawing/2014/main" val="2362525500"/>
                    </a:ext>
                  </a:extLst>
                </a:gridCol>
                <a:gridCol w="496106">
                  <a:extLst>
                    <a:ext uri="{9D8B030D-6E8A-4147-A177-3AD203B41FA5}">
                      <a16:colId xmlns:a16="http://schemas.microsoft.com/office/drawing/2014/main" val="4162084721"/>
                    </a:ext>
                  </a:extLst>
                </a:gridCol>
                <a:gridCol w="490057">
                  <a:extLst>
                    <a:ext uri="{9D8B030D-6E8A-4147-A177-3AD203B41FA5}">
                      <a16:colId xmlns:a16="http://schemas.microsoft.com/office/drawing/2014/main" val="2052935970"/>
                    </a:ext>
                  </a:extLst>
                </a:gridCol>
              </a:tblGrid>
              <a:tr h="260419">
                <a:tc gridSpan="8">
                  <a:txBody>
                    <a:bodyPr/>
                    <a:lstStyle/>
                    <a:p>
                      <a:pPr algn="ctr" fontAlgn="b"/>
                      <a:r>
                        <a:rPr lang="tr-TR" sz="1600" u="none" strike="noStrike" dirty="0">
                          <a:effectLst/>
                          <a:latin typeface="+mn-lt"/>
                        </a:rPr>
                        <a:t>8. Sınıf İngilizce Dersi Konu Soru Dağılım Tablosu</a:t>
                      </a:r>
                      <a:endParaRPr lang="tr-TR" sz="1600" b="1" i="0" u="none" strike="noStrike" dirty="0">
                        <a:solidFill>
                          <a:srgbClr val="000000"/>
                        </a:solidFill>
                        <a:effectLst/>
                        <a:latin typeface="+mn-lt"/>
                      </a:endParaRPr>
                    </a:p>
                  </a:txBody>
                  <a:tcPr marL="0" marR="0" marT="0"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08082431"/>
                  </a:ext>
                </a:extLst>
              </a:tr>
              <a:tr h="248018">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tc>
                  <a:txBody>
                    <a:bodyPr/>
                    <a:lstStyle/>
                    <a:p>
                      <a:pPr algn="l" fontAlgn="b"/>
                      <a:endParaRPr lang="tr-TR" sz="1600" b="0" i="0" u="none" strike="noStrike">
                        <a:solidFill>
                          <a:srgbClr val="000000"/>
                        </a:solidFill>
                        <a:effectLst/>
                        <a:latin typeface="+mn-lt"/>
                      </a:endParaRPr>
                    </a:p>
                  </a:txBody>
                  <a:tcPr marL="0" marR="0" marT="0" marB="0" anchor="b"/>
                </a:tc>
                <a:extLst>
                  <a:ext uri="{0D108BD9-81ED-4DB2-BD59-A6C34878D82A}">
                    <a16:rowId xmlns:a16="http://schemas.microsoft.com/office/drawing/2014/main" val="686034391"/>
                  </a:ext>
                </a:extLst>
              </a:tr>
              <a:tr h="260419">
                <a:tc rowSpan="3">
                  <a:txBody>
                    <a:bodyPr/>
                    <a:lstStyle/>
                    <a:p>
                      <a:pPr algn="ctr" fontAlgn="ctr"/>
                      <a:r>
                        <a:rPr lang="tr-TR" sz="1600" u="none" strike="noStrike" dirty="0">
                          <a:effectLst/>
                          <a:latin typeface="+mn-lt"/>
                        </a:rPr>
                        <a:t>Tema</a:t>
                      </a:r>
                      <a:endParaRPr lang="tr-TR" sz="1600" b="1" i="0" u="none" strike="noStrike" dirty="0">
                        <a:solidFill>
                          <a:srgbClr val="000000"/>
                        </a:solidFill>
                        <a:effectLst/>
                        <a:latin typeface="+mn-lt"/>
                      </a:endParaRPr>
                    </a:p>
                  </a:txBody>
                  <a:tcPr marL="0" marR="0" marT="0" marB="0" anchor="ctr">
                    <a:solidFill>
                      <a:schemeClr val="accent2">
                        <a:lumMod val="40000"/>
                        <a:lumOff val="60000"/>
                      </a:schemeClr>
                    </a:solidFill>
                  </a:tcPr>
                </a:tc>
                <a:tc rowSpan="3">
                  <a:txBody>
                    <a:bodyPr/>
                    <a:lstStyle/>
                    <a:p>
                      <a:pPr algn="ctr" fontAlgn="ctr"/>
                      <a:r>
                        <a:rPr lang="tr-TR" sz="1600" u="none" strike="noStrike" dirty="0">
                          <a:effectLst/>
                          <a:latin typeface="+mn-lt"/>
                        </a:rPr>
                        <a:t>Kazanımlar</a:t>
                      </a:r>
                      <a:endParaRPr lang="tr-TR" sz="1600" b="1" i="0" u="none" strike="noStrike" dirty="0">
                        <a:solidFill>
                          <a:srgbClr val="000000"/>
                        </a:solidFill>
                        <a:effectLst/>
                        <a:latin typeface="+mn-lt"/>
                      </a:endParaRPr>
                    </a:p>
                  </a:txBody>
                  <a:tcPr marL="0" marR="0" marT="0" marB="0" anchor="ctr">
                    <a:solidFill>
                      <a:schemeClr val="accent2">
                        <a:lumMod val="40000"/>
                        <a:lumOff val="60000"/>
                      </a:schemeClr>
                    </a:solidFill>
                  </a:tcPr>
                </a:tc>
                <a:tc gridSpan="3">
                  <a:txBody>
                    <a:bodyPr/>
                    <a:lstStyle/>
                    <a:p>
                      <a:pPr algn="ctr" fontAlgn="ctr"/>
                      <a:r>
                        <a:rPr lang="tr-TR" sz="1600" u="none" strike="noStrike" dirty="0">
                          <a:effectLst/>
                          <a:latin typeface="+mn-lt"/>
                        </a:rPr>
                        <a:t>1. Sınav</a:t>
                      </a:r>
                      <a:endParaRPr lang="tr-TR" sz="1600" b="1" i="0" u="none" strike="noStrike" dirty="0">
                        <a:solidFill>
                          <a:srgbClr val="000000"/>
                        </a:solidFill>
                        <a:effectLst/>
                        <a:latin typeface="+mn-lt"/>
                      </a:endParaRPr>
                    </a:p>
                  </a:txBody>
                  <a:tcPr marL="0" marR="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algn="ctr" fontAlgn="ctr"/>
                      <a:r>
                        <a:rPr lang="tr-TR" sz="1600" u="none" strike="noStrike" dirty="0">
                          <a:effectLst/>
                          <a:latin typeface="+mn-lt"/>
                        </a:rPr>
                        <a:t>2. Sınav</a:t>
                      </a:r>
                      <a:endParaRPr lang="tr-TR" sz="1600" b="1" i="0" u="none" strike="noStrike" dirty="0">
                        <a:solidFill>
                          <a:srgbClr val="000000"/>
                        </a:solidFill>
                        <a:effectLst/>
                        <a:latin typeface="+mn-lt"/>
                      </a:endParaRPr>
                    </a:p>
                  </a:txBody>
                  <a:tcPr marL="0" marR="0" marT="0"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65205058"/>
                  </a:ext>
                </a:extLst>
              </a:tr>
              <a:tr h="714292">
                <a:tc vMerge="1">
                  <a:txBody>
                    <a:bodyPr/>
                    <a:lstStyle/>
                    <a:p>
                      <a:endParaRPr lang="tr-TR"/>
                    </a:p>
                  </a:txBody>
                  <a:tcPr/>
                </a:tc>
                <a:tc vMerge="1">
                  <a:txBody>
                    <a:bodyPr/>
                    <a:lstStyle/>
                    <a:p>
                      <a:endParaRPr lang="tr-TR"/>
                    </a:p>
                  </a:txBody>
                  <a:tcPr/>
                </a:tc>
                <a:tc rowSpan="2">
                  <a:txBody>
                    <a:bodyPr/>
                    <a:lstStyle/>
                    <a:p>
                      <a:pPr algn="ctr" fontAlgn="ctr"/>
                      <a:r>
                        <a:rPr lang="tr-TR" sz="1600" u="none" strike="noStrike" dirty="0">
                          <a:effectLst/>
                          <a:latin typeface="+mn-lt"/>
                        </a:rPr>
                        <a:t>İl/İlçe Genelinde Yapılacak Ortak Sınav </a:t>
                      </a:r>
                      <a:endParaRPr lang="tr-TR" sz="1600" b="1" i="0" u="none" strike="noStrike" dirty="0">
                        <a:solidFill>
                          <a:srgbClr val="000000"/>
                        </a:solidFill>
                        <a:effectLst/>
                        <a:latin typeface="+mn-lt"/>
                      </a:endParaRPr>
                    </a:p>
                  </a:txBody>
                  <a:tcPr marL="0" marR="0" marT="0" marB="0" anchor="ctr">
                    <a:solidFill>
                      <a:schemeClr val="accent1">
                        <a:lumMod val="20000"/>
                        <a:lumOff val="80000"/>
                      </a:schemeClr>
                    </a:solidFill>
                  </a:tcPr>
                </a:tc>
                <a:tc gridSpan="2">
                  <a:txBody>
                    <a:bodyPr/>
                    <a:lstStyle/>
                    <a:p>
                      <a:pPr algn="ctr" fontAlgn="ctr"/>
                      <a:r>
                        <a:rPr lang="tr-TR" sz="1600" u="none" strike="noStrike" dirty="0">
                          <a:effectLst/>
                          <a:latin typeface="+mn-lt"/>
                        </a:rPr>
                        <a:t>Okul Genelinde Yapılacak Ortak Sınav</a:t>
                      </a:r>
                      <a:endParaRPr lang="tr-TR" sz="1600" b="1" i="0" u="none" strike="noStrike" dirty="0">
                        <a:solidFill>
                          <a:srgbClr val="000000"/>
                        </a:solidFill>
                        <a:effectLst/>
                        <a:latin typeface="+mn-lt"/>
                      </a:endParaRPr>
                    </a:p>
                  </a:txBody>
                  <a:tcPr marL="0" marR="0" marT="0" marB="0" anchor="ctr">
                    <a:solidFill>
                      <a:schemeClr val="accent1">
                        <a:lumMod val="20000"/>
                        <a:lumOff val="80000"/>
                      </a:schemeClr>
                    </a:solidFill>
                  </a:tcPr>
                </a:tc>
                <a:tc hMerge="1">
                  <a:txBody>
                    <a:bodyPr/>
                    <a:lstStyle/>
                    <a:p>
                      <a:endParaRPr lang="tr-TR"/>
                    </a:p>
                  </a:txBody>
                  <a:tcPr/>
                </a:tc>
                <a:tc rowSpan="2">
                  <a:txBody>
                    <a:bodyPr/>
                    <a:lstStyle/>
                    <a:p>
                      <a:pPr algn="ctr" fontAlgn="ctr"/>
                      <a:r>
                        <a:rPr lang="tr-TR" sz="1600" u="none" strike="noStrike">
                          <a:effectLst/>
                          <a:latin typeface="+mn-lt"/>
                        </a:rPr>
                        <a:t>İl/İlçe Genelinde Yapılacak Ortak Sınav </a:t>
                      </a:r>
                      <a:endParaRPr lang="tr-TR" sz="1600" b="1" i="0" u="none" strike="noStrike">
                        <a:solidFill>
                          <a:srgbClr val="000000"/>
                        </a:solidFill>
                        <a:effectLst/>
                        <a:latin typeface="+mn-lt"/>
                      </a:endParaRPr>
                    </a:p>
                  </a:txBody>
                  <a:tcPr marL="0" marR="0" marT="0" marB="0" anchor="ctr">
                    <a:solidFill>
                      <a:schemeClr val="accent2">
                        <a:lumMod val="40000"/>
                        <a:lumOff val="60000"/>
                      </a:schemeClr>
                    </a:solidFill>
                  </a:tcPr>
                </a:tc>
                <a:tc gridSpan="2">
                  <a:txBody>
                    <a:bodyPr/>
                    <a:lstStyle/>
                    <a:p>
                      <a:pPr algn="ctr" fontAlgn="ctr"/>
                      <a:r>
                        <a:rPr lang="tr-TR" sz="1600" u="none" strike="noStrike" dirty="0">
                          <a:effectLst/>
                          <a:latin typeface="+mn-lt"/>
                        </a:rPr>
                        <a:t>Okul Genelinde Yapılacak Ortak Sınav</a:t>
                      </a:r>
                      <a:endParaRPr lang="tr-TR" sz="1600" b="1" i="0" u="none" strike="noStrike" dirty="0">
                        <a:solidFill>
                          <a:srgbClr val="000000"/>
                        </a:solidFill>
                        <a:effectLst/>
                        <a:latin typeface="+mn-lt"/>
                      </a:endParaRPr>
                    </a:p>
                  </a:txBody>
                  <a:tcPr marL="0" marR="0" marT="0" marB="0" anchor="ctr">
                    <a:solidFill>
                      <a:schemeClr val="accent2">
                        <a:lumMod val="40000"/>
                        <a:lumOff val="60000"/>
                      </a:schemeClr>
                    </a:solidFill>
                  </a:tcPr>
                </a:tc>
                <a:tc hMerge="1">
                  <a:txBody>
                    <a:bodyPr/>
                    <a:lstStyle/>
                    <a:p>
                      <a:endParaRPr lang="tr-TR"/>
                    </a:p>
                  </a:txBody>
                  <a:tcPr/>
                </a:tc>
                <a:extLst>
                  <a:ext uri="{0D108BD9-81ED-4DB2-BD59-A6C34878D82A}">
                    <a16:rowId xmlns:a16="http://schemas.microsoft.com/office/drawing/2014/main" val="969834960"/>
                  </a:ext>
                </a:extLst>
              </a:tr>
              <a:tr h="137980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600" u="none" strike="noStrike" dirty="0">
                          <a:effectLst/>
                          <a:latin typeface="+mn-lt"/>
                        </a:rPr>
                        <a:t>1.   Senaryo</a:t>
                      </a:r>
                      <a:endParaRPr lang="tr-TR" sz="1600" b="1" i="0" u="none" strike="noStrike" dirty="0">
                        <a:solidFill>
                          <a:srgbClr val="000000"/>
                        </a:solidFill>
                        <a:effectLst/>
                        <a:latin typeface="+mn-lt"/>
                      </a:endParaRPr>
                    </a:p>
                  </a:txBody>
                  <a:tcPr marL="0" marR="0" marT="0" marB="0" vert="vert270" anchor="ctr">
                    <a:solidFill>
                      <a:schemeClr val="accent1">
                        <a:lumMod val="20000"/>
                        <a:lumOff val="80000"/>
                      </a:schemeClr>
                    </a:solidFill>
                  </a:tcPr>
                </a:tc>
                <a:tc>
                  <a:txBody>
                    <a:bodyPr/>
                    <a:lstStyle/>
                    <a:p>
                      <a:pPr algn="ctr" fontAlgn="ctr"/>
                      <a:r>
                        <a:rPr lang="tr-TR" sz="1600" u="none" strike="noStrike">
                          <a:effectLst/>
                          <a:latin typeface="+mn-lt"/>
                        </a:rPr>
                        <a:t>2.   Senaryo</a:t>
                      </a:r>
                      <a:endParaRPr lang="tr-TR" sz="1600" b="1" i="0" u="none" strike="noStrike">
                        <a:solidFill>
                          <a:srgbClr val="000000"/>
                        </a:solidFill>
                        <a:effectLst/>
                        <a:latin typeface="+mn-lt"/>
                      </a:endParaRPr>
                    </a:p>
                  </a:txBody>
                  <a:tcPr marL="0" marR="0" marT="0" marB="0" vert="vert270" anchor="ctr">
                    <a:solidFill>
                      <a:schemeClr val="accent1">
                        <a:lumMod val="20000"/>
                        <a:lumOff val="80000"/>
                      </a:schemeClr>
                    </a:solidFill>
                  </a:tcPr>
                </a:tc>
                <a:tc vMerge="1">
                  <a:txBody>
                    <a:bodyPr/>
                    <a:lstStyle/>
                    <a:p>
                      <a:endParaRPr lang="tr-TR"/>
                    </a:p>
                  </a:txBody>
                  <a:tcPr/>
                </a:tc>
                <a:tc>
                  <a:txBody>
                    <a:bodyPr/>
                    <a:lstStyle/>
                    <a:p>
                      <a:pPr algn="ctr" fontAlgn="ctr"/>
                      <a:r>
                        <a:rPr lang="tr-TR" sz="1600" u="none" strike="noStrike">
                          <a:effectLst/>
                          <a:latin typeface="+mn-lt"/>
                        </a:rPr>
                        <a:t>1.   Senaryo</a:t>
                      </a:r>
                      <a:endParaRPr lang="tr-TR" sz="1600" b="1" i="0" u="none" strike="noStrike">
                        <a:solidFill>
                          <a:srgbClr val="000000"/>
                        </a:solidFill>
                        <a:effectLst/>
                        <a:latin typeface="+mn-lt"/>
                      </a:endParaRPr>
                    </a:p>
                  </a:txBody>
                  <a:tcPr marL="0" marR="0" marT="0" marB="0" vert="vert270" anchor="ctr">
                    <a:solidFill>
                      <a:schemeClr val="accent2">
                        <a:lumMod val="40000"/>
                        <a:lumOff val="60000"/>
                      </a:schemeClr>
                    </a:solidFill>
                  </a:tcPr>
                </a:tc>
                <a:tc>
                  <a:txBody>
                    <a:bodyPr/>
                    <a:lstStyle/>
                    <a:p>
                      <a:pPr algn="ctr" fontAlgn="ctr"/>
                      <a:r>
                        <a:rPr lang="tr-TR" sz="1600" u="none" strike="noStrike" dirty="0">
                          <a:effectLst/>
                          <a:latin typeface="+mn-lt"/>
                        </a:rPr>
                        <a:t>2.   Senaryo</a:t>
                      </a:r>
                      <a:endParaRPr lang="tr-TR" sz="1600" b="1" i="0" u="none" strike="noStrike" dirty="0">
                        <a:solidFill>
                          <a:srgbClr val="000000"/>
                        </a:solidFill>
                        <a:effectLst/>
                        <a:latin typeface="+mn-lt"/>
                      </a:endParaRPr>
                    </a:p>
                  </a:txBody>
                  <a:tcPr marL="0" marR="0" marT="0" marB="0" vert="vert270" anchor="ctr">
                    <a:solidFill>
                      <a:schemeClr val="accent2">
                        <a:lumMod val="40000"/>
                        <a:lumOff val="60000"/>
                      </a:schemeClr>
                    </a:solidFill>
                  </a:tcPr>
                </a:tc>
                <a:extLst>
                  <a:ext uri="{0D108BD9-81ED-4DB2-BD59-A6C34878D82A}">
                    <a16:rowId xmlns:a16="http://schemas.microsoft.com/office/drawing/2014/main" val="1568008955"/>
                  </a:ext>
                </a:extLst>
              </a:tr>
              <a:tr h="781257">
                <a:tc rowSpan="6">
                  <a:txBody>
                    <a:bodyPr/>
                    <a:lstStyle/>
                    <a:p>
                      <a:pPr algn="ctr" fontAlgn="ctr"/>
                      <a:r>
                        <a:rPr lang="tr-TR" sz="1600" u="none" strike="noStrike" dirty="0" err="1">
                          <a:effectLst/>
                          <a:latin typeface="+mn-lt"/>
                        </a:rPr>
                        <a:t>Friendship</a:t>
                      </a:r>
                      <a:endParaRPr lang="tr-TR" sz="1600" b="0" i="0" u="none" strike="noStrike" dirty="0">
                        <a:solidFill>
                          <a:srgbClr val="000000"/>
                        </a:solidFill>
                        <a:effectLst/>
                        <a:latin typeface="+mn-lt"/>
                      </a:endParaRPr>
                    </a:p>
                  </a:txBody>
                  <a:tcPr marL="0" marR="0" marT="0" marB="0" vert="vert270" anchor="ctr">
                    <a:solidFill>
                      <a:schemeClr val="accent2">
                        <a:lumMod val="20000"/>
                        <a:lumOff val="80000"/>
                      </a:schemeClr>
                    </a:solidFill>
                  </a:tcPr>
                </a:tc>
                <a:tc>
                  <a:txBody>
                    <a:bodyPr/>
                    <a:lstStyle/>
                    <a:p>
                      <a:pPr algn="l" fontAlgn="ctr"/>
                      <a:r>
                        <a:rPr lang="en-US" sz="1600" u="none" strike="noStrike">
                          <a:effectLst/>
                          <a:latin typeface="+mn-lt"/>
                        </a:rPr>
                        <a:t>E8.1.L1. Students will be able to understand the specific information in short conversations on everyday topics, such as accepting and refusing an offer/invitation, apologizing and making simple inquiries.</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1451581522"/>
                  </a:ext>
                </a:extLst>
              </a:tr>
              <a:tr h="781257">
                <a:tc vMerge="1">
                  <a:txBody>
                    <a:bodyPr/>
                    <a:lstStyle/>
                    <a:p>
                      <a:endParaRPr lang="tr-TR"/>
                    </a:p>
                  </a:txBody>
                  <a:tcPr/>
                </a:tc>
                <a:tc>
                  <a:txBody>
                    <a:bodyPr/>
                    <a:lstStyle/>
                    <a:p>
                      <a:pPr algn="l" fontAlgn="ctr"/>
                      <a:r>
                        <a:rPr lang="en-US" sz="1600" u="none" strike="noStrike">
                          <a:effectLst/>
                          <a:latin typeface="+mn-lt"/>
                        </a:rPr>
                        <a:t>E8.1.SI1. Students will be able to interact with reasonable ease in structured situations and short conversations involving accepting and refusing an offer/invitation, apologizing and making simple inquiries.</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1938119878"/>
                  </a:ext>
                </a:extLst>
              </a:tr>
              <a:tr h="520838">
                <a:tc vMerge="1">
                  <a:txBody>
                    <a:bodyPr/>
                    <a:lstStyle/>
                    <a:p>
                      <a:endParaRPr lang="tr-TR"/>
                    </a:p>
                  </a:txBody>
                  <a:tcPr/>
                </a:tc>
                <a:tc>
                  <a:txBody>
                    <a:bodyPr/>
                    <a:lstStyle/>
                    <a:p>
                      <a:pPr algn="l" fontAlgn="ctr"/>
                      <a:r>
                        <a:rPr lang="en-US" sz="1600" u="none" strike="noStrike">
                          <a:effectLst/>
                          <a:latin typeface="+mn-lt"/>
                        </a:rPr>
                        <a:t>E8.1.SP1. Students will be able to structure a talk to make simple inquiries, give explanations and reasons.</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a:effectLst/>
                          <a:latin typeface="+mn-lt"/>
                        </a:rPr>
                        <a:t>2</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a:solidFill>
                            <a:srgbClr val="FF0000"/>
                          </a:solidFill>
                          <a:effectLst/>
                          <a:latin typeface="+mn-lt"/>
                        </a:rPr>
                        <a:t>**</a:t>
                      </a:r>
                      <a:endParaRPr lang="tr-TR" sz="1600" b="0" i="0" u="none" strike="noStrike">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2250515252"/>
                  </a:ext>
                </a:extLst>
              </a:tr>
              <a:tr h="260419">
                <a:tc vMerge="1">
                  <a:txBody>
                    <a:bodyPr/>
                    <a:lstStyle/>
                    <a:p>
                      <a:endParaRPr lang="tr-TR"/>
                    </a:p>
                  </a:txBody>
                  <a:tcPr/>
                </a:tc>
                <a:tc>
                  <a:txBody>
                    <a:bodyPr/>
                    <a:lstStyle/>
                    <a:p>
                      <a:pPr algn="l" fontAlgn="ctr"/>
                      <a:r>
                        <a:rPr lang="en-US" sz="1600" u="none" strike="noStrike">
                          <a:effectLst/>
                          <a:latin typeface="+mn-lt"/>
                        </a:rPr>
                        <a:t>E8.1.R1. Students will be able to understand short and simple texts about friendship.</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a:effectLst/>
                          <a:latin typeface="+mn-lt"/>
                        </a:rPr>
                        <a:t>3</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2">
                        <a:lumMod val="40000"/>
                        <a:lumOff val="60000"/>
                      </a:schemeClr>
                    </a:solidFill>
                  </a:tcPr>
                </a:tc>
                <a:tc>
                  <a:txBody>
                    <a:bodyPr/>
                    <a:lstStyle/>
                    <a:p>
                      <a:pPr algn="ctr" fontAlgn="b"/>
                      <a:r>
                        <a:rPr lang="tr-TR" sz="1600" u="none" strike="noStrike">
                          <a:effectLst/>
                          <a:latin typeface="+mn-lt"/>
                        </a:rPr>
                        <a:t>1</a:t>
                      </a:r>
                      <a:endParaRPr lang="tr-TR" sz="1600" b="0" i="0" u="none" strike="noStrike">
                        <a:solidFill>
                          <a:srgbClr val="000000"/>
                        </a:solidFill>
                        <a:effectLst/>
                        <a:latin typeface="+mn-lt"/>
                      </a:endParaRPr>
                    </a:p>
                  </a:txBody>
                  <a:tcPr marL="0" marR="0" marT="0" marB="0" anchor="b">
                    <a:solidFill>
                      <a:schemeClr val="accent2">
                        <a:lumMod val="40000"/>
                        <a:lumOff val="60000"/>
                      </a:schemeClr>
                    </a:solidFill>
                  </a:tcPr>
                </a:tc>
                <a:tc>
                  <a:txBody>
                    <a:bodyPr/>
                    <a:lstStyle/>
                    <a:p>
                      <a:pPr algn="ctr" fontAlgn="b"/>
                      <a:r>
                        <a:rPr lang="tr-TR" sz="1600" u="none" strike="noStrike" dirty="0">
                          <a:effectLst/>
                          <a:latin typeface="+mn-lt"/>
                        </a:rPr>
                        <a:t> </a:t>
                      </a:r>
                      <a:endParaRPr lang="tr-TR" sz="1600" b="0" i="0" u="none" strike="noStrike" dirty="0">
                        <a:solidFill>
                          <a:srgbClr val="000000"/>
                        </a:solidFill>
                        <a:effectLst/>
                        <a:latin typeface="+mn-lt"/>
                      </a:endParaRPr>
                    </a:p>
                  </a:txBody>
                  <a:tcPr marL="0" marR="0" marT="0" marB="0" anchor="b">
                    <a:solidFill>
                      <a:schemeClr val="accent2">
                        <a:lumMod val="40000"/>
                        <a:lumOff val="60000"/>
                      </a:schemeClr>
                    </a:solidFill>
                  </a:tcPr>
                </a:tc>
                <a:extLst>
                  <a:ext uri="{0D108BD9-81ED-4DB2-BD59-A6C34878D82A}">
                    <a16:rowId xmlns:a16="http://schemas.microsoft.com/office/drawing/2014/main" val="794919765"/>
                  </a:ext>
                </a:extLst>
              </a:tr>
              <a:tr h="520838">
                <a:tc vMerge="1">
                  <a:txBody>
                    <a:bodyPr/>
                    <a:lstStyle/>
                    <a:p>
                      <a:endParaRPr lang="tr-TR"/>
                    </a:p>
                  </a:txBody>
                  <a:tcPr/>
                </a:tc>
                <a:tc>
                  <a:txBody>
                    <a:bodyPr/>
                    <a:lstStyle/>
                    <a:p>
                      <a:pPr algn="l" fontAlgn="ctr"/>
                      <a:r>
                        <a:rPr lang="en-US" sz="1600" u="none" strike="noStrike">
                          <a:effectLst/>
                          <a:latin typeface="+mn-lt"/>
                        </a:rPr>
                        <a:t>E8.1.R2. Students will be able to understand short and simple invitation letters, cards and </a:t>
                      </a:r>
                      <a:br>
                        <a:rPr lang="en-US" sz="1600" u="none" strike="noStrike">
                          <a:effectLst/>
                          <a:latin typeface="+mn-lt"/>
                        </a:rPr>
                      </a:br>
                      <a:r>
                        <a:rPr lang="en-US" sz="1600" u="none" strike="noStrike">
                          <a:effectLst/>
                          <a:latin typeface="+mn-lt"/>
                        </a:rPr>
                        <a:t>e-mails.</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a:effectLst/>
                          <a:latin typeface="+mn-lt"/>
                        </a:rPr>
                        <a:t>2</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effectLst/>
                          <a:latin typeface="+mn-lt"/>
                        </a:rPr>
                        <a:t> </a:t>
                      </a:r>
                      <a:endParaRPr lang="tr-TR" sz="16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b"/>
                      <a:r>
                        <a:rPr lang="tr-TR" sz="1600" u="none" strike="noStrike">
                          <a:effectLst/>
                          <a:latin typeface="+mn-lt"/>
                        </a:rPr>
                        <a:t> </a:t>
                      </a:r>
                      <a:endParaRPr lang="tr-TR" sz="1600" b="0" i="0" u="none" strike="noStrike">
                        <a:solidFill>
                          <a:srgbClr val="000000"/>
                        </a:solidFill>
                        <a:effectLst/>
                        <a:latin typeface="+mn-lt"/>
                      </a:endParaRPr>
                    </a:p>
                  </a:txBody>
                  <a:tcPr marL="0" marR="0" marT="0" marB="0" anchor="b">
                    <a:solidFill>
                      <a:schemeClr val="accent2">
                        <a:lumMod val="40000"/>
                        <a:lumOff val="60000"/>
                      </a:schemeClr>
                    </a:solidFill>
                  </a:tcPr>
                </a:tc>
                <a:tc>
                  <a:txBody>
                    <a:bodyPr/>
                    <a:lstStyle/>
                    <a:p>
                      <a:pPr algn="ctr" fontAlgn="b"/>
                      <a:r>
                        <a:rPr lang="tr-TR" sz="1600" u="none" strike="noStrike">
                          <a:effectLst/>
                          <a:latin typeface="+mn-lt"/>
                        </a:rPr>
                        <a:t> </a:t>
                      </a:r>
                      <a:endParaRPr lang="tr-TR" sz="1600" b="0" i="0" u="none" strike="noStrike">
                        <a:solidFill>
                          <a:srgbClr val="000000"/>
                        </a:solidFill>
                        <a:effectLst/>
                        <a:latin typeface="+mn-lt"/>
                      </a:endParaRPr>
                    </a:p>
                  </a:txBody>
                  <a:tcPr marL="0" marR="0" marT="0" marB="0" anchor="b">
                    <a:solidFill>
                      <a:schemeClr val="accent2">
                        <a:lumMod val="40000"/>
                        <a:lumOff val="6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0" marR="0" marT="0" marB="0" anchor="ctr">
                    <a:solidFill>
                      <a:schemeClr val="accent2">
                        <a:lumMod val="40000"/>
                        <a:lumOff val="60000"/>
                      </a:schemeClr>
                    </a:solidFill>
                  </a:tcPr>
                </a:tc>
                <a:extLst>
                  <a:ext uri="{0D108BD9-81ED-4DB2-BD59-A6C34878D82A}">
                    <a16:rowId xmlns:a16="http://schemas.microsoft.com/office/drawing/2014/main" val="1371032227"/>
                  </a:ext>
                </a:extLst>
              </a:tr>
              <a:tr h="520838">
                <a:tc vMerge="1">
                  <a:txBody>
                    <a:bodyPr/>
                    <a:lstStyle/>
                    <a:p>
                      <a:endParaRPr lang="tr-TR"/>
                    </a:p>
                  </a:txBody>
                  <a:tcPr/>
                </a:tc>
                <a:tc>
                  <a:txBody>
                    <a:bodyPr/>
                    <a:lstStyle/>
                    <a:p>
                      <a:pPr algn="l" fontAlgn="ctr"/>
                      <a:r>
                        <a:rPr lang="en-US" sz="1600" u="none" strike="noStrike">
                          <a:effectLst/>
                          <a:latin typeface="+mn-lt"/>
                        </a:rPr>
                        <a:t>E8.1.W1. Students will be able to write a short and simple letter apologizing and giving reasons for not attending a party in response to an invitation.</a:t>
                      </a:r>
                      <a:endParaRPr lang="en-US" sz="1600" b="0" i="0" u="none" strike="noStrike">
                        <a:solidFill>
                          <a:srgbClr val="000000"/>
                        </a:solidFill>
                        <a:effectLst/>
                        <a:latin typeface="+mn-lt"/>
                      </a:endParaRPr>
                    </a:p>
                  </a:txBody>
                  <a:tcPr marL="0" marR="0" marT="0" marB="0" anchor="ct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a:effectLst/>
                          <a:latin typeface="+mn-lt"/>
                        </a:rPr>
                        <a:t>1</a:t>
                      </a:r>
                      <a:endParaRPr lang="tr-TR" sz="1600" b="0" i="0" u="none" strike="noStrike">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effectLst/>
                          <a:latin typeface="+mn-lt"/>
                        </a:rPr>
                        <a:t>1</a:t>
                      </a:r>
                      <a:endParaRPr lang="tr-TR" sz="1600" b="0" i="0" u="none" strike="noStrike" dirty="0">
                        <a:solidFill>
                          <a:srgbClr val="000000"/>
                        </a:solidFill>
                        <a:effectLst/>
                        <a:latin typeface="+mn-lt"/>
                      </a:endParaRPr>
                    </a:p>
                  </a:txBody>
                  <a:tcPr marL="0" marR="0" marT="0" marB="0" anchor="ctr">
                    <a:solidFill>
                      <a:schemeClr val="accent1">
                        <a:lumMod val="20000"/>
                        <a:lumOff val="80000"/>
                      </a:schemeClr>
                    </a:solidFill>
                  </a:tcPr>
                </a:tc>
                <a:tc>
                  <a:txBody>
                    <a:bodyPr/>
                    <a:lstStyle/>
                    <a:p>
                      <a:pPr algn="ctr" fontAlgn="ctr"/>
                      <a:r>
                        <a:rPr lang="tr-TR" sz="1600" u="none" strike="noStrike" dirty="0">
                          <a:solidFill>
                            <a:srgbClr val="FF0000"/>
                          </a:solidFill>
                          <a:effectLst/>
                          <a:latin typeface="+mn-lt"/>
                        </a:rPr>
                        <a:t>*</a:t>
                      </a:r>
                      <a:endParaRPr lang="tr-TR" sz="1600" b="0" i="0" u="none" strike="noStrike" dirty="0">
                        <a:solidFill>
                          <a:srgbClr val="FF0000"/>
                        </a:solidFill>
                        <a:effectLst/>
                        <a:latin typeface="+mn-lt"/>
                      </a:endParaRPr>
                    </a:p>
                  </a:txBody>
                  <a:tcPr marL="0" marR="0" marT="0" marB="0" anchor="ctr">
                    <a:solidFill>
                      <a:schemeClr val="accent2">
                        <a:lumMod val="40000"/>
                        <a:lumOff val="60000"/>
                      </a:schemeClr>
                    </a:solidFill>
                  </a:tcPr>
                </a:tc>
                <a:tc>
                  <a:txBody>
                    <a:bodyPr/>
                    <a:lstStyle/>
                    <a:p>
                      <a:pPr algn="ctr" fontAlgn="b"/>
                      <a:r>
                        <a:rPr lang="tr-TR" sz="1600" u="none" strike="noStrike">
                          <a:effectLst/>
                          <a:latin typeface="+mn-lt"/>
                        </a:rPr>
                        <a:t> </a:t>
                      </a:r>
                      <a:endParaRPr lang="tr-TR" sz="1600" b="0" i="0" u="none" strike="noStrike">
                        <a:solidFill>
                          <a:srgbClr val="000000"/>
                        </a:solidFill>
                        <a:effectLst/>
                        <a:latin typeface="+mn-lt"/>
                      </a:endParaRPr>
                    </a:p>
                  </a:txBody>
                  <a:tcPr marL="0" marR="0" marT="0" marB="0" anchor="b">
                    <a:solidFill>
                      <a:schemeClr val="accent2">
                        <a:lumMod val="40000"/>
                        <a:lumOff val="60000"/>
                      </a:schemeClr>
                    </a:solidFill>
                  </a:tcPr>
                </a:tc>
                <a:tc>
                  <a:txBody>
                    <a:bodyPr/>
                    <a:lstStyle/>
                    <a:p>
                      <a:pPr algn="ctr" fontAlgn="b"/>
                      <a:r>
                        <a:rPr lang="tr-TR" sz="1600" u="none" strike="noStrike" dirty="0">
                          <a:effectLst/>
                          <a:latin typeface="+mn-lt"/>
                        </a:rPr>
                        <a:t> </a:t>
                      </a:r>
                      <a:endParaRPr lang="tr-TR" sz="1600" b="0" i="0" u="none" strike="noStrike" dirty="0">
                        <a:solidFill>
                          <a:srgbClr val="000000"/>
                        </a:solidFill>
                        <a:effectLst/>
                        <a:latin typeface="+mn-lt"/>
                      </a:endParaRPr>
                    </a:p>
                  </a:txBody>
                  <a:tcPr marL="0" marR="0" marT="0" marB="0" anchor="b">
                    <a:solidFill>
                      <a:schemeClr val="accent2">
                        <a:lumMod val="40000"/>
                        <a:lumOff val="60000"/>
                      </a:schemeClr>
                    </a:solidFill>
                  </a:tcPr>
                </a:tc>
                <a:extLst>
                  <a:ext uri="{0D108BD9-81ED-4DB2-BD59-A6C34878D82A}">
                    <a16:rowId xmlns:a16="http://schemas.microsoft.com/office/drawing/2014/main" val="2393799193"/>
                  </a:ext>
                </a:extLst>
              </a:tr>
            </a:tbl>
          </a:graphicData>
        </a:graphic>
      </p:graphicFrame>
    </p:spTree>
    <p:extLst>
      <p:ext uri="{BB962C8B-B14F-4D97-AF65-F5344CB8AC3E}">
        <p14:creationId xmlns:p14="http://schemas.microsoft.com/office/powerpoint/2010/main" val="154128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946734"/>
          </a:xfrm>
          <a:prstGeom prst="rect">
            <a:avLst/>
          </a:prstGeom>
        </p:spPr>
        <p:txBody>
          <a:bodyPr lIns="0" tIns="0" rIns="0" bIns="0" rtlCol="0" anchor="t">
            <a:spAutoFit/>
          </a:bodyPr>
          <a:lstStyle/>
          <a:p>
            <a:pPr algn="ctr">
              <a:lnSpc>
                <a:spcPts val="8040"/>
              </a:lnSpc>
            </a:pPr>
            <a:r>
              <a:rPr lang="tr-TR" sz="5400" spc="134" dirty="0">
                <a:solidFill>
                  <a:srgbClr val="FFFFFF"/>
                </a:solidFill>
                <a:latin typeface="Zilla Slab Medium"/>
              </a:rPr>
              <a:t>ÖRNEK KONU-SORU DAĞILIM TABLOSU</a:t>
            </a:r>
            <a:endParaRPr lang="en-US" sz="5400" spc="134" dirty="0">
              <a:solidFill>
                <a:srgbClr val="FFFFFF"/>
              </a:solidFill>
              <a:latin typeface="Zilla Slab Medium"/>
            </a:endParaRPr>
          </a:p>
        </p:txBody>
      </p:sp>
      <p:graphicFrame>
        <p:nvGraphicFramePr>
          <p:cNvPr id="9" name="Tablo 8">
            <a:extLst>
              <a:ext uri="{FF2B5EF4-FFF2-40B4-BE49-F238E27FC236}">
                <a16:creationId xmlns:a16="http://schemas.microsoft.com/office/drawing/2014/main" id="{96C8AEEF-0274-A25A-6875-9C96A21710E1}"/>
              </a:ext>
            </a:extLst>
          </p:cNvPr>
          <p:cNvGraphicFramePr>
            <a:graphicFrameLocks noGrp="1"/>
          </p:cNvGraphicFramePr>
          <p:nvPr>
            <p:extLst>
              <p:ext uri="{D42A27DB-BD31-4B8C-83A1-F6EECF244321}">
                <p14:modId xmlns:p14="http://schemas.microsoft.com/office/powerpoint/2010/main" val="168906658"/>
              </p:ext>
            </p:extLst>
          </p:nvPr>
        </p:nvGraphicFramePr>
        <p:xfrm>
          <a:off x="1524003" y="4381500"/>
          <a:ext cx="14554201" cy="4579620"/>
        </p:xfrm>
        <a:graphic>
          <a:graphicData uri="http://schemas.openxmlformats.org/drawingml/2006/table">
            <a:tbl>
              <a:tblPr>
                <a:tableStyleId>{5C22544A-7EE6-4342-B048-85BDC9FD1C3A}</a:tableStyleId>
              </a:tblPr>
              <a:tblGrid>
                <a:gridCol w="1396143">
                  <a:extLst>
                    <a:ext uri="{9D8B030D-6E8A-4147-A177-3AD203B41FA5}">
                      <a16:colId xmlns:a16="http://schemas.microsoft.com/office/drawing/2014/main" val="1200259735"/>
                    </a:ext>
                  </a:extLst>
                </a:gridCol>
                <a:gridCol w="1216749">
                  <a:extLst>
                    <a:ext uri="{9D8B030D-6E8A-4147-A177-3AD203B41FA5}">
                      <a16:colId xmlns:a16="http://schemas.microsoft.com/office/drawing/2014/main" val="924334658"/>
                    </a:ext>
                  </a:extLst>
                </a:gridCol>
                <a:gridCol w="5311905">
                  <a:extLst>
                    <a:ext uri="{9D8B030D-6E8A-4147-A177-3AD203B41FA5}">
                      <a16:colId xmlns:a16="http://schemas.microsoft.com/office/drawing/2014/main" val="1720614270"/>
                    </a:ext>
                  </a:extLst>
                </a:gridCol>
                <a:gridCol w="1052633">
                  <a:extLst>
                    <a:ext uri="{9D8B030D-6E8A-4147-A177-3AD203B41FA5}">
                      <a16:colId xmlns:a16="http://schemas.microsoft.com/office/drawing/2014/main" val="3284115808"/>
                    </a:ext>
                  </a:extLst>
                </a:gridCol>
                <a:gridCol w="1123154">
                  <a:extLst>
                    <a:ext uri="{9D8B030D-6E8A-4147-A177-3AD203B41FA5}">
                      <a16:colId xmlns:a16="http://schemas.microsoft.com/office/drawing/2014/main" val="4226665092"/>
                    </a:ext>
                  </a:extLst>
                </a:gridCol>
                <a:gridCol w="748769">
                  <a:extLst>
                    <a:ext uri="{9D8B030D-6E8A-4147-A177-3AD203B41FA5}">
                      <a16:colId xmlns:a16="http://schemas.microsoft.com/office/drawing/2014/main" val="2125219952"/>
                    </a:ext>
                  </a:extLst>
                </a:gridCol>
                <a:gridCol w="842366">
                  <a:extLst>
                    <a:ext uri="{9D8B030D-6E8A-4147-A177-3AD203B41FA5}">
                      <a16:colId xmlns:a16="http://schemas.microsoft.com/office/drawing/2014/main" val="553753173"/>
                    </a:ext>
                  </a:extLst>
                </a:gridCol>
                <a:gridCol w="1109878">
                  <a:extLst>
                    <a:ext uri="{9D8B030D-6E8A-4147-A177-3AD203B41FA5}">
                      <a16:colId xmlns:a16="http://schemas.microsoft.com/office/drawing/2014/main" val="2464806704"/>
                    </a:ext>
                  </a:extLst>
                </a:gridCol>
                <a:gridCol w="533400">
                  <a:extLst>
                    <a:ext uri="{9D8B030D-6E8A-4147-A177-3AD203B41FA5}">
                      <a16:colId xmlns:a16="http://schemas.microsoft.com/office/drawing/2014/main" val="4096727774"/>
                    </a:ext>
                  </a:extLst>
                </a:gridCol>
                <a:gridCol w="609600">
                  <a:extLst>
                    <a:ext uri="{9D8B030D-6E8A-4147-A177-3AD203B41FA5}">
                      <a16:colId xmlns:a16="http://schemas.microsoft.com/office/drawing/2014/main" val="3391038025"/>
                    </a:ext>
                  </a:extLst>
                </a:gridCol>
                <a:gridCol w="609604">
                  <a:extLst>
                    <a:ext uri="{9D8B030D-6E8A-4147-A177-3AD203B41FA5}">
                      <a16:colId xmlns:a16="http://schemas.microsoft.com/office/drawing/2014/main" val="3615142982"/>
                    </a:ext>
                  </a:extLst>
                </a:gridCol>
              </a:tblGrid>
              <a:tr h="381000">
                <a:tc rowSpan="7">
                  <a:txBody>
                    <a:bodyPr/>
                    <a:lstStyle/>
                    <a:p>
                      <a:pPr algn="ctr" fontAlgn="ctr"/>
                      <a:r>
                        <a:rPr lang="tr-TR" sz="1600" b="1" u="none" strike="noStrike" dirty="0">
                          <a:effectLst/>
                        </a:rPr>
                        <a:t>BASİT HARMONİK HAREKET</a:t>
                      </a:r>
                      <a:endParaRPr lang="tr-TR" sz="16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20000"/>
                        <a:lumOff val="80000"/>
                      </a:schemeClr>
                    </a:solidFill>
                  </a:tcPr>
                </a:tc>
                <a:tc rowSpan="7">
                  <a:txBody>
                    <a:bodyPr/>
                    <a:lstStyle/>
                    <a:p>
                      <a:pPr algn="ctr" fontAlgn="ctr"/>
                      <a:r>
                        <a:rPr lang="tr-TR" sz="1600" b="1" u="none" strike="noStrike" dirty="0">
                          <a:effectLst/>
                        </a:rPr>
                        <a:t>Basit Harmonik Hareket</a:t>
                      </a:r>
                      <a:endParaRPr lang="tr-TR"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l" fontAlgn="ctr"/>
                      <a:r>
                        <a:rPr lang="tr-TR" sz="1600" u="none" strike="noStrike" dirty="0">
                          <a:effectLst/>
                        </a:rPr>
                        <a:t>12.2.1.1. Basit harmonik hareketi düzgün çembersel hareketi kullanarak açıklar.</a:t>
                      </a:r>
                      <a:endParaRPr lang="tr-T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2</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484803337"/>
                  </a:ext>
                </a:extLst>
              </a:tr>
              <a:tr h="352425">
                <a:tc vMerge="1">
                  <a:txBody>
                    <a:bodyPr/>
                    <a:lstStyle/>
                    <a:p>
                      <a:endParaRPr lang="tr-TR"/>
                    </a:p>
                  </a:txBody>
                  <a:tcPr/>
                </a:tc>
                <a:tc vMerge="1">
                  <a:txBody>
                    <a:bodyPr/>
                    <a:lstStyle/>
                    <a:p>
                      <a:endParaRPr lang="tr-TR"/>
                    </a:p>
                  </a:txBody>
                  <a:tcPr/>
                </a:tc>
                <a:tc>
                  <a:txBody>
                    <a:bodyPr/>
                    <a:lstStyle/>
                    <a:p>
                      <a:pPr algn="l" fontAlgn="ctr"/>
                      <a:r>
                        <a:rPr lang="tr-TR" sz="1600" u="none" strike="noStrike">
                          <a:effectLst/>
                        </a:rPr>
                        <a:t>12.2.1.2. Basit harmonik harekette konumun zamana göre değişimini analiz eder.</a:t>
                      </a:r>
                      <a:endParaRPr lang="tr-T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2</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rowSpan="3">
                  <a:txBody>
                    <a:bodyPr/>
                    <a:lstStyle/>
                    <a:p>
                      <a:pPr algn="ctr" fontAlgn="ctr"/>
                      <a:r>
                        <a:rPr lang="tr-TR" sz="1600" u="none" strike="noStrike" dirty="0">
                          <a:solidFill>
                            <a:srgbClr val="FF0000"/>
                          </a:solidFill>
                          <a:effectLst/>
                        </a:rPr>
                        <a:t>1</a:t>
                      </a:r>
                      <a:endParaRPr lang="tr-TR" sz="1600" b="0" i="0" u="none" strike="noStrike" dirty="0">
                        <a:solidFill>
                          <a:srgbClr val="FF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1</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rowSpan="3">
                  <a:txBody>
                    <a:bodyPr/>
                    <a:lstStyle/>
                    <a:p>
                      <a:pPr algn="ctr" fontAlgn="ctr"/>
                      <a:r>
                        <a:rPr lang="tr-TR" sz="1600" u="none" strike="noStrike" dirty="0">
                          <a:solidFill>
                            <a:srgbClr val="FF0000"/>
                          </a:solidFill>
                          <a:effectLst/>
                        </a:rPr>
                        <a:t>1</a:t>
                      </a:r>
                      <a:endParaRPr lang="tr-TR" sz="1600" b="0" i="0" u="none" strike="noStrike" dirty="0">
                        <a:solidFill>
                          <a:srgbClr val="FF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823668301"/>
                  </a:ext>
                </a:extLst>
              </a:tr>
              <a:tr h="481330">
                <a:tc vMerge="1">
                  <a:txBody>
                    <a:bodyPr/>
                    <a:lstStyle/>
                    <a:p>
                      <a:endParaRPr lang="tr-TR"/>
                    </a:p>
                  </a:txBody>
                  <a:tcPr/>
                </a:tc>
                <a:tc vMerge="1">
                  <a:txBody>
                    <a:bodyPr/>
                    <a:lstStyle/>
                    <a:p>
                      <a:endParaRPr lang="tr-TR"/>
                    </a:p>
                  </a:txBody>
                  <a:tcPr/>
                </a:tc>
                <a:tc>
                  <a:txBody>
                    <a:bodyPr/>
                    <a:lstStyle/>
                    <a:p>
                      <a:pPr algn="l" fontAlgn="ctr"/>
                      <a:r>
                        <a:rPr lang="tr-TR" sz="1600" u="none" strike="noStrike">
                          <a:effectLst/>
                        </a:rPr>
                        <a:t>12.2.1.3. Basit harmonik harekette kuvvet, hız ve ivmenin konuma göre değişimi ile ilgili hesaplamalar yapar.</a:t>
                      </a:r>
                      <a:endParaRPr lang="tr-T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2</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vMerge="1">
                  <a:txBody>
                    <a:bodyPr/>
                    <a:lstStyle/>
                    <a:p>
                      <a:endParaRPr lang="tr-TR"/>
                    </a:p>
                  </a:txBody>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vMerge="1">
                  <a:txBody>
                    <a:bodyPr/>
                    <a:lstStyle/>
                    <a:p>
                      <a:endParaRPr lang="tr-TR"/>
                    </a:p>
                  </a:txBody>
                  <a:tcPr/>
                </a:tc>
                <a:extLst>
                  <a:ext uri="{0D108BD9-81ED-4DB2-BD59-A6C34878D82A}">
                    <a16:rowId xmlns:a16="http://schemas.microsoft.com/office/drawing/2014/main" val="2387958010"/>
                  </a:ext>
                </a:extLst>
              </a:tr>
              <a:tr h="409575">
                <a:tc vMerge="1">
                  <a:txBody>
                    <a:bodyPr/>
                    <a:lstStyle/>
                    <a:p>
                      <a:endParaRPr lang="tr-TR"/>
                    </a:p>
                  </a:txBody>
                  <a:tcPr/>
                </a:tc>
                <a:tc vMerge="1">
                  <a:txBody>
                    <a:bodyPr/>
                    <a:lstStyle/>
                    <a:p>
                      <a:endParaRPr lang="tr-TR"/>
                    </a:p>
                  </a:txBody>
                  <a:tcPr/>
                </a:tc>
                <a:tc>
                  <a:txBody>
                    <a:bodyPr/>
                    <a:lstStyle/>
                    <a:p>
                      <a:pPr algn="l" fontAlgn="ctr"/>
                      <a:r>
                        <a:rPr lang="tr-TR" sz="1600" u="none" strike="noStrike">
                          <a:effectLst/>
                        </a:rPr>
                        <a:t>12.2.1.4. Yay sarkacı ve basit sarkaçta periyodun bağlı olduğu değişkenleri belirler.</a:t>
                      </a:r>
                      <a:endParaRPr lang="tr-TR"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vMerge="1">
                  <a:txBody>
                    <a:bodyPr/>
                    <a:lstStyle/>
                    <a:p>
                      <a:endParaRPr lang="tr-TR"/>
                    </a:p>
                  </a:txBody>
                  <a:tcPr/>
                </a:tc>
                <a:tc>
                  <a:txBody>
                    <a:bodyPr/>
                    <a:lstStyle/>
                    <a:p>
                      <a:pPr algn="ctr" fontAlgn="ctr"/>
                      <a:r>
                        <a:rPr lang="tr-TR" sz="1600" u="none" strike="noStrike">
                          <a:effectLst/>
                        </a:rPr>
                        <a:t>1</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vMerge="1">
                  <a:txBody>
                    <a:bodyPr/>
                    <a:lstStyle/>
                    <a:p>
                      <a:endParaRPr lang="tr-TR"/>
                    </a:p>
                  </a:txBody>
                  <a:tcPr/>
                </a:tc>
                <a:extLst>
                  <a:ext uri="{0D108BD9-81ED-4DB2-BD59-A6C34878D82A}">
                    <a16:rowId xmlns:a16="http://schemas.microsoft.com/office/drawing/2014/main" val="4219594374"/>
                  </a:ext>
                </a:extLst>
              </a:tr>
              <a:tr h="352425">
                <a:tc vMerge="1">
                  <a:txBody>
                    <a:bodyPr/>
                    <a:lstStyle/>
                    <a:p>
                      <a:endParaRPr lang="tr-TR"/>
                    </a:p>
                  </a:txBody>
                  <a:tcPr/>
                </a:tc>
                <a:tc vMerge="1">
                  <a:txBody>
                    <a:bodyPr/>
                    <a:lstStyle/>
                    <a:p>
                      <a:endParaRPr lang="tr-TR"/>
                    </a:p>
                  </a:txBody>
                  <a:tcPr/>
                </a:tc>
                <a:tc>
                  <a:txBody>
                    <a:bodyPr/>
                    <a:lstStyle/>
                    <a:p>
                      <a:pPr algn="l" fontAlgn="ctr"/>
                      <a:r>
                        <a:rPr lang="tr-TR" sz="1600" u="none" strike="noStrike" dirty="0">
                          <a:effectLst/>
                        </a:rPr>
                        <a:t>12.2.1.5. Yay sarkacı ve basit sarkacın periyodu ile ilgili hesaplamalar yapar.</a:t>
                      </a:r>
                      <a:endParaRPr lang="tr-T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2</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1</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1</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881194482"/>
                  </a:ext>
                </a:extLst>
              </a:tr>
              <a:tr h="295275">
                <a:tc vMerge="1">
                  <a:txBody>
                    <a:bodyPr/>
                    <a:lstStyle/>
                    <a:p>
                      <a:endParaRPr lang="tr-TR"/>
                    </a:p>
                  </a:txBody>
                  <a:tcPr/>
                </a:tc>
                <a:tc vMerge="1">
                  <a:txBody>
                    <a:bodyPr/>
                    <a:lstStyle/>
                    <a:p>
                      <a:endParaRPr lang="tr-TR"/>
                    </a:p>
                  </a:txBody>
                  <a:tcPr/>
                </a:tc>
                <a:tc>
                  <a:txBody>
                    <a:bodyPr/>
                    <a:lstStyle/>
                    <a:p>
                      <a:pPr algn="l" fontAlgn="ctr"/>
                      <a:r>
                        <a:rPr lang="tr-TR" sz="1600" u="none" strike="noStrike" dirty="0">
                          <a:solidFill>
                            <a:srgbClr val="FF0000"/>
                          </a:solidFill>
                          <a:effectLst/>
                        </a:rPr>
                        <a:t>12.2.1.6. Sönümlü basit harmonik hareketi açıklar.*</a:t>
                      </a:r>
                      <a:endParaRPr lang="tr-TR" sz="1600" b="0" i="0" u="none" strike="noStrike" dirty="0">
                        <a:solidFill>
                          <a:srgbClr val="FF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1</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92441750"/>
                  </a:ext>
                </a:extLst>
              </a:tr>
              <a:tr h="438150">
                <a:tc vMerge="1">
                  <a:txBody>
                    <a:bodyPr/>
                    <a:lstStyle/>
                    <a:p>
                      <a:endParaRPr lang="tr-TR"/>
                    </a:p>
                  </a:txBody>
                  <a:tcPr/>
                </a:tc>
                <a:tc vMerge="1">
                  <a:txBody>
                    <a:bodyPr/>
                    <a:lstStyle/>
                    <a:p>
                      <a:endParaRPr lang="tr-TR"/>
                    </a:p>
                  </a:txBody>
                  <a:tcPr/>
                </a:tc>
                <a:tc>
                  <a:txBody>
                    <a:bodyPr/>
                    <a:lstStyle/>
                    <a:p>
                      <a:pPr algn="l" fontAlgn="ctr"/>
                      <a:r>
                        <a:rPr lang="tr-TR" sz="1600" u="none" strike="noStrike" dirty="0">
                          <a:solidFill>
                            <a:srgbClr val="FF0000"/>
                          </a:solidFill>
                          <a:effectLst/>
                        </a:rPr>
                        <a:t>12.2.1.7. </a:t>
                      </a:r>
                      <a:r>
                        <a:rPr lang="tr-TR" sz="1600" u="none" strike="noStrike" dirty="0" err="1">
                          <a:solidFill>
                            <a:srgbClr val="FF0000"/>
                          </a:solidFill>
                          <a:effectLst/>
                        </a:rPr>
                        <a:t>Peryodik</a:t>
                      </a:r>
                      <a:r>
                        <a:rPr lang="tr-TR" sz="1600" u="none" strike="noStrike" dirty="0">
                          <a:solidFill>
                            <a:srgbClr val="FF0000"/>
                          </a:solidFill>
                          <a:effectLst/>
                        </a:rPr>
                        <a:t> bir dış kuvvet etkisindeki sönümlü basit harmonik hareket yapan bir sistemde, rezonans olayını gösteren tasarım yapar.*</a:t>
                      </a:r>
                      <a:endParaRPr lang="tr-TR" sz="1600" b="0" i="0" u="none" strike="noStrike" dirty="0">
                        <a:solidFill>
                          <a:srgbClr val="FF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13586350"/>
                  </a:ext>
                </a:extLst>
              </a:tr>
              <a:tr h="600075">
                <a:tc rowSpan="2">
                  <a:txBody>
                    <a:bodyPr/>
                    <a:lstStyle/>
                    <a:p>
                      <a:pPr algn="ctr" fontAlgn="ctr"/>
                      <a:r>
                        <a:rPr lang="tr-TR" sz="1600" b="1" u="none" strike="noStrike" dirty="0">
                          <a:effectLst/>
                        </a:rPr>
                        <a:t>DALGA MEKANİĞİ</a:t>
                      </a:r>
                      <a:endParaRPr lang="tr-TR" sz="1600" b="1" i="0" u="none" strike="noStrike" dirty="0">
                        <a:solidFill>
                          <a:srgbClr val="000000"/>
                        </a:solidFill>
                        <a:effectLst/>
                        <a:latin typeface="Calibri" panose="020F0502020204030204" pitchFamily="34" charset="0"/>
                      </a:endParaRPr>
                    </a:p>
                  </a:txBody>
                  <a:tcPr marL="9525" marR="9525" marT="9525" marB="0" vert="vert270" anchor="ctr">
                    <a:solidFill>
                      <a:schemeClr val="accent2">
                        <a:lumMod val="20000"/>
                        <a:lumOff val="80000"/>
                      </a:schemeClr>
                    </a:solidFill>
                  </a:tcPr>
                </a:tc>
                <a:tc rowSpan="2">
                  <a:txBody>
                    <a:bodyPr/>
                    <a:lstStyle/>
                    <a:p>
                      <a:pPr algn="ctr" fontAlgn="ctr"/>
                      <a:r>
                        <a:rPr lang="tr-TR" sz="1600" b="1" u="none" strike="noStrike" dirty="0">
                          <a:effectLst/>
                        </a:rPr>
                        <a:t>Dalgalarda Kırınım, Girişim ve Doppler Olayı</a:t>
                      </a:r>
                      <a:endParaRPr lang="tr-TR"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20000"/>
                        <a:lumOff val="80000"/>
                      </a:schemeClr>
                    </a:solidFill>
                  </a:tcPr>
                </a:tc>
                <a:tc>
                  <a:txBody>
                    <a:bodyPr/>
                    <a:lstStyle/>
                    <a:p>
                      <a:pPr algn="l" fontAlgn="ctr"/>
                      <a:r>
                        <a:rPr lang="tr-TR" sz="1600" u="none" strike="noStrike" dirty="0">
                          <a:effectLst/>
                        </a:rPr>
                        <a:t>12.3.1.1. Su dalgalarında kırınım olayının dalga boyu ve yarık genişliği ile ilişkisini belirler.</a:t>
                      </a:r>
                      <a:endParaRPr lang="tr-TR"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3</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1</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1</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1</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3449466589"/>
                  </a:ext>
                </a:extLst>
              </a:tr>
              <a:tr h="457200">
                <a:tc vMerge="1">
                  <a:txBody>
                    <a:bodyPr/>
                    <a:lstStyle/>
                    <a:p>
                      <a:endParaRPr lang="tr-TR"/>
                    </a:p>
                  </a:txBody>
                  <a:tcPr/>
                </a:tc>
                <a:tc vMerge="1">
                  <a:txBody>
                    <a:bodyPr/>
                    <a:lstStyle/>
                    <a:p>
                      <a:endParaRPr lang="tr-TR"/>
                    </a:p>
                  </a:txBody>
                  <a:tcPr/>
                </a:tc>
                <a:tc>
                  <a:txBody>
                    <a:bodyPr/>
                    <a:lstStyle/>
                    <a:p>
                      <a:pPr algn="l" fontAlgn="ctr"/>
                      <a:r>
                        <a:rPr lang="tr-TR" sz="1600" u="none" strike="noStrike" dirty="0">
                          <a:solidFill>
                            <a:srgbClr val="FF0000"/>
                          </a:solidFill>
                          <a:effectLst/>
                        </a:rPr>
                        <a:t>12.3.1.2. Su dalgalarında girişim olayını açıklar.***</a:t>
                      </a:r>
                      <a:endParaRPr lang="tr-TR" sz="1600" b="0" i="0" u="none" strike="noStrike" dirty="0">
                        <a:solidFill>
                          <a:srgbClr val="FF0000"/>
                        </a:solidFill>
                        <a:effectLst/>
                        <a:latin typeface="Times New Roman" panose="02020603050405020304" pitchFamily="18"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tr-TR" sz="1600" u="none" strike="noStrike" dirty="0">
                          <a:effectLst/>
                        </a:rPr>
                        <a:t>1</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a:effectLst/>
                        </a:rPr>
                        <a:t> </a:t>
                      </a:r>
                      <a:endParaRPr lang="tr-TR" sz="1600" b="0" i="0" u="none" strike="noStrike">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600" u="none" strike="noStrike" dirty="0">
                          <a:effectLst/>
                        </a:rPr>
                        <a:t> </a:t>
                      </a:r>
                      <a:endParaRPr lang="tr-TR" sz="1600" b="0"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4053538079"/>
                  </a:ext>
                </a:extLst>
              </a:tr>
            </a:tbl>
          </a:graphicData>
        </a:graphic>
      </p:graphicFrame>
      <p:graphicFrame>
        <p:nvGraphicFramePr>
          <p:cNvPr id="11" name="Tablo 10">
            <a:extLst>
              <a:ext uri="{FF2B5EF4-FFF2-40B4-BE49-F238E27FC236}">
                <a16:creationId xmlns:a16="http://schemas.microsoft.com/office/drawing/2014/main" id="{331D74C5-9206-EA99-021F-4A7A8C8D88C2}"/>
              </a:ext>
            </a:extLst>
          </p:cNvPr>
          <p:cNvGraphicFramePr>
            <a:graphicFrameLocks noGrp="1"/>
          </p:cNvGraphicFramePr>
          <p:nvPr>
            <p:extLst>
              <p:ext uri="{D42A27DB-BD31-4B8C-83A1-F6EECF244321}">
                <p14:modId xmlns:p14="http://schemas.microsoft.com/office/powerpoint/2010/main" val="3049277537"/>
              </p:ext>
            </p:extLst>
          </p:nvPr>
        </p:nvGraphicFramePr>
        <p:xfrm>
          <a:off x="1524001" y="2479992"/>
          <a:ext cx="14554203" cy="1884045"/>
        </p:xfrm>
        <a:graphic>
          <a:graphicData uri="http://schemas.openxmlformats.org/drawingml/2006/table">
            <a:tbl>
              <a:tblPr>
                <a:tableStyleId>{5C22544A-7EE6-4342-B048-85BDC9FD1C3A}</a:tableStyleId>
              </a:tblPr>
              <a:tblGrid>
                <a:gridCol w="1396144">
                  <a:extLst>
                    <a:ext uri="{9D8B030D-6E8A-4147-A177-3AD203B41FA5}">
                      <a16:colId xmlns:a16="http://schemas.microsoft.com/office/drawing/2014/main" val="4096112699"/>
                    </a:ext>
                  </a:extLst>
                </a:gridCol>
                <a:gridCol w="1216750">
                  <a:extLst>
                    <a:ext uri="{9D8B030D-6E8A-4147-A177-3AD203B41FA5}">
                      <a16:colId xmlns:a16="http://schemas.microsoft.com/office/drawing/2014/main" val="191719142"/>
                    </a:ext>
                  </a:extLst>
                </a:gridCol>
                <a:gridCol w="5310700">
                  <a:extLst>
                    <a:ext uri="{9D8B030D-6E8A-4147-A177-3AD203B41FA5}">
                      <a16:colId xmlns:a16="http://schemas.microsoft.com/office/drawing/2014/main" val="2084169419"/>
                    </a:ext>
                  </a:extLst>
                </a:gridCol>
                <a:gridCol w="1112905">
                  <a:extLst>
                    <a:ext uri="{9D8B030D-6E8A-4147-A177-3AD203B41FA5}">
                      <a16:colId xmlns:a16="http://schemas.microsoft.com/office/drawing/2014/main" val="1317385873"/>
                    </a:ext>
                  </a:extLst>
                </a:gridCol>
                <a:gridCol w="1109304">
                  <a:extLst>
                    <a:ext uri="{9D8B030D-6E8A-4147-A177-3AD203B41FA5}">
                      <a16:colId xmlns:a16="http://schemas.microsoft.com/office/drawing/2014/main" val="3386060927"/>
                    </a:ext>
                  </a:extLst>
                </a:gridCol>
                <a:gridCol w="749140">
                  <a:extLst>
                    <a:ext uri="{9D8B030D-6E8A-4147-A177-3AD203B41FA5}">
                      <a16:colId xmlns:a16="http://schemas.microsoft.com/office/drawing/2014/main" val="3051681475"/>
                    </a:ext>
                  </a:extLst>
                </a:gridCol>
                <a:gridCol w="745537">
                  <a:extLst>
                    <a:ext uri="{9D8B030D-6E8A-4147-A177-3AD203B41FA5}">
                      <a16:colId xmlns:a16="http://schemas.microsoft.com/office/drawing/2014/main" val="2420036602"/>
                    </a:ext>
                  </a:extLst>
                </a:gridCol>
                <a:gridCol w="1112905">
                  <a:extLst>
                    <a:ext uri="{9D8B030D-6E8A-4147-A177-3AD203B41FA5}">
                      <a16:colId xmlns:a16="http://schemas.microsoft.com/office/drawing/2014/main" val="964917162"/>
                    </a:ext>
                  </a:extLst>
                </a:gridCol>
                <a:gridCol w="590668">
                  <a:extLst>
                    <a:ext uri="{9D8B030D-6E8A-4147-A177-3AD203B41FA5}">
                      <a16:colId xmlns:a16="http://schemas.microsoft.com/office/drawing/2014/main" val="3515636133"/>
                    </a:ext>
                  </a:extLst>
                </a:gridCol>
                <a:gridCol w="605075">
                  <a:extLst>
                    <a:ext uri="{9D8B030D-6E8A-4147-A177-3AD203B41FA5}">
                      <a16:colId xmlns:a16="http://schemas.microsoft.com/office/drawing/2014/main" val="2530298095"/>
                    </a:ext>
                  </a:extLst>
                </a:gridCol>
                <a:gridCol w="605075">
                  <a:extLst>
                    <a:ext uri="{9D8B030D-6E8A-4147-A177-3AD203B41FA5}">
                      <a16:colId xmlns:a16="http://schemas.microsoft.com/office/drawing/2014/main" val="3587473704"/>
                    </a:ext>
                  </a:extLst>
                </a:gridCol>
              </a:tblGrid>
              <a:tr h="198120">
                <a:tc gridSpan="11">
                  <a:txBody>
                    <a:bodyPr/>
                    <a:lstStyle/>
                    <a:p>
                      <a:pPr algn="ctr" fontAlgn="b"/>
                      <a:r>
                        <a:rPr lang="tr-TR" sz="1200" b="1" u="none" strike="noStrike" dirty="0">
                          <a:effectLst/>
                        </a:rPr>
                        <a:t>12. Sınıf Fizik Dersi Konu Soru Dağılım Tablosu</a:t>
                      </a:r>
                      <a:endParaRPr lang="tr-TR" sz="1200" b="1" i="0" u="none" strike="noStrike" dirty="0">
                        <a:solidFill>
                          <a:srgbClr val="000000"/>
                        </a:solidFill>
                        <a:effectLst/>
                        <a:latin typeface="Times New Roman" panose="02020603050405020304" pitchFamily="18" charset="0"/>
                      </a:endParaRPr>
                    </a:p>
                  </a:txBody>
                  <a:tcPr marL="9525" marR="9525" marT="9525" marB="0" anchor="b">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5419970"/>
                  </a:ext>
                </a:extLst>
              </a:tr>
              <a:tr h="190500">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9316083"/>
                  </a:ext>
                </a:extLst>
              </a:tr>
              <a:tr h="198120">
                <a:tc rowSpan="3">
                  <a:txBody>
                    <a:bodyPr/>
                    <a:lstStyle/>
                    <a:p>
                      <a:pPr algn="ctr" fontAlgn="ctr"/>
                      <a:r>
                        <a:rPr lang="tr-TR" sz="1200" b="1" u="none" strike="noStrike" dirty="0">
                          <a:effectLst/>
                        </a:rPr>
                        <a:t>Ünite</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rowSpan="3">
                  <a:txBody>
                    <a:bodyPr/>
                    <a:lstStyle/>
                    <a:p>
                      <a:pPr algn="ctr" fontAlgn="ctr"/>
                      <a:r>
                        <a:rPr lang="tr-TR" sz="1200" b="1" u="none" strike="noStrike" dirty="0">
                          <a:effectLst/>
                        </a:rPr>
                        <a:t>Öğrenme Alanı</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rowSpan="3">
                  <a:txBody>
                    <a:bodyPr/>
                    <a:lstStyle/>
                    <a:p>
                      <a:pPr algn="ctr" fontAlgn="ctr"/>
                      <a:r>
                        <a:rPr lang="tr-TR" sz="1200" b="1" u="none" strike="noStrike" dirty="0">
                          <a:effectLst/>
                        </a:rPr>
                        <a:t>Kazanımlar</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gridSpan="3">
                  <a:txBody>
                    <a:bodyPr/>
                    <a:lstStyle/>
                    <a:p>
                      <a:pPr algn="ctr" fontAlgn="ctr"/>
                      <a:r>
                        <a:rPr lang="tr-TR" sz="1200" u="none" strike="noStrike" dirty="0">
                          <a:effectLst/>
                        </a:rPr>
                        <a:t>1. Sınav</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a:txBody>
                    <a:bodyPr/>
                    <a:lstStyle/>
                    <a:p>
                      <a:pPr algn="ctr" fontAlgn="ctr"/>
                      <a:r>
                        <a:rPr lang="tr-TR" sz="1200" u="none" strike="noStrike">
                          <a:effectLst/>
                        </a:rPr>
                        <a:t> </a:t>
                      </a:r>
                      <a:endParaRPr lang="tr-TR"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gridSpan="4">
                  <a:txBody>
                    <a:bodyPr/>
                    <a:lstStyle/>
                    <a:p>
                      <a:pPr algn="ctr" fontAlgn="ctr"/>
                      <a:r>
                        <a:rPr lang="tr-TR" sz="1200" u="none" strike="noStrike" dirty="0">
                          <a:effectLst/>
                        </a:rPr>
                        <a:t>2. Sınav</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8303452"/>
                  </a:ext>
                </a:extLst>
              </a:tr>
              <a:tr h="0">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pPr algn="ctr" fontAlgn="ctr"/>
                      <a:r>
                        <a:rPr lang="tr-TR" sz="1200" u="none" strike="noStrike" dirty="0">
                          <a:effectLst/>
                        </a:rPr>
                        <a:t>İl/İlçe Genelinde Yapılacak Ortak Sınav </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gridSpan="3">
                  <a:txBody>
                    <a:bodyPr/>
                    <a:lstStyle/>
                    <a:p>
                      <a:pPr algn="ctr" fontAlgn="ctr"/>
                      <a:r>
                        <a:rPr lang="tr-TR" sz="1200" u="none" strike="noStrike" dirty="0">
                          <a:effectLst/>
                        </a:rPr>
                        <a:t>Okul Genelinde Yapılacak Ortak Sınav</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fontAlgn="ctr"/>
                      <a:r>
                        <a:rPr lang="tr-TR" sz="1200" u="none" strike="noStrike" dirty="0">
                          <a:effectLst/>
                        </a:rPr>
                        <a:t>İl/İlçe Genelinde Yapılacak Ortak Sınav </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gridSpan="3">
                  <a:txBody>
                    <a:bodyPr/>
                    <a:lstStyle/>
                    <a:p>
                      <a:pPr algn="ctr" fontAlgn="ctr"/>
                      <a:r>
                        <a:rPr lang="tr-TR" sz="1200" u="none" strike="noStrike" dirty="0">
                          <a:effectLst/>
                        </a:rPr>
                        <a:t>Okul Genelinde Yapılacak Ortak Sınav</a:t>
                      </a:r>
                      <a:endParaRPr lang="tr-TR" sz="12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86692811"/>
                  </a:ext>
                </a:extLst>
              </a:tr>
              <a:tr h="92202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200" u="none" strike="noStrike" dirty="0">
                          <a:effectLst/>
                        </a:rPr>
                        <a:t>1.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1">
                        <a:lumMod val="20000"/>
                        <a:lumOff val="80000"/>
                      </a:schemeClr>
                    </a:solidFill>
                  </a:tcPr>
                </a:tc>
                <a:tc>
                  <a:txBody>
                    <a:bodyPr/>
                    <a:lstStyle/>
                    <a:p>
                      <a:pPr algn="ctr" fontAlgn="ctr"/>
                      <a:r>
                        <a:rPr lang="tr-TR" sz="1200" u="none" strike="noStrike" dirty="0">
                          <a:effectLst/>
                        </a:rPr>
                        <a:t>2.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1">
                        <a:lumMod val="20000"/>
                        <a:lumOff val="80000"/>
                      </a:schemeClr>
                    </a:solidFill>
                  </a:tcPr>
                </a:tc>
                <a:tc>
                  <a:txBody>
                    <a:bodyPr/>
                    <a:lstStyle/>
                    <a:p>
                      <a:pPr algn="ctr" fontAlgn="ctr"/>
                      <a:r>
                        <a:rPr lang="tr-TR" sz="1200" u="none" strike="noStrike" dirty="0">
                          <a:effectLst/>
                        </a:rPr>
                        <a:t>3.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1">
                        <a:lumMod val="20000"/>
                        <a:lumOff val="80000"/>
                      </a:schemeClr>
                    </a:solidFill>
                  </a:tcPr>
                </a:tc>
                <a:tc vMerge="1">
                  <a:txBody>
                    <a:bodyPr/>
                    <a:lstStyle/>
                    <a:p>
                      <a:endParaRPr lang="tr-TR"/>
                    </a:p>
                  </a:txBody>
                  <a:tcPr/>
                </a:tc>
                <a:tc>
                  <a:txBody>
                    <a:bodyPr/>
                    <a:lstStyle/>
                    <a:p>
                      <a:pPr algn="ctr" fontAlgn="ctr"/>
                      <a:r>
                        <a:rPr lang="tr-TR" sz="1200" u="none" strike="noStrike" dirty="0">
                          <a:effectLst/>
                        </a:rPr>
                        <a:t>1.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40000"/>
                        <a:lumOff val="60000"/>
                      </a:schemeClr>
                    </a:solidFill>
                  </a:tcPr>
                </a:tc>
                <a:tc>
                  <a:txBody>
                    <a:bodyPr/>
                    <a:lstStyle/>
                    <a:p>
                      <a:pPr algn="ctr" fontAlgn="ctr"/>
                      <a:r>
                        <a:rPr lang="tr-TR" sz="1200" u="none" strike="noStrike" dirty="0">
                          <a:effectLst/>
                        </a:rPr>
                        <a:t>2.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40000"/>
                        <a:lumOff val="60000"/>
                      </a:schemeClr>
                    </a:solidFill>
                  </a:tcPr>
                </a:tc>
                <a:tc>
                  <a:txBody>
                    <a:bodyPr/>
                    <a:lstStyle/>
                    <a:p>
                      <a:pPr algn="ctr" fontAlgn="ctr"/>
                      <a:r>
                        <a:rPr lang="tr-TR" sz="1200" u="none" strike="noStrike" dirty="0">
                          <a:effectLst/>
                        </a:rPr>
                        <a:t>3.   Senaryo</a:t>
                      </a:r>
                      <a:endParaRPr lang="tr-TR" sz="12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40000"/>
                        <a:lumOff val="60000"/>
                      </a:schemeClr>
                    </a:solidFill>
                  </a:tcPr>
                </a:tc>
                <a:extLst>
                  <a:ext uri="{0D108BD9-81ED-4DB2-BD59-A6C34878D82A}">
                    <a16:rowId xmlns:a16="http://schemas.microsoft.com/office/drawing/2014/main" val="3418394874"/>
                  </a:ext>
                </a:extLst>
              </a:tr>
            </a:tbl>
          </a:graphicData>
        </a:graphic>
      </p:graphicFrame>
    </p:spTree>
    <p:extLst>
      <p:ext uri="{BB962C8B-B14F-4D97-AF65-F5344CB8AC3E}">
        <p14:creationId xmlns:p14="http://schemas.microsoft.com/office/powerpoint/2010/main" val="63330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1019175"/>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DİKKAT EDİLECEK HUSUSLAR</a:t>
            </a:r>
            <a:endParaRPr lang="en-US" sz="6700" spc="134" dirty="0">
              <a:solidFill>
                <a:srgbClr val="FFFFFF"/>
              </a:solidFill>
              <a:latin typeface="Zilla Slab Medium"/>
            </a:endParaRPr>
          </a:p>
        </p:txBody>
      </p:sp>
      <p:sp>
        <p:nvSpPr>
          <p:cNvPr id="8" name="Metin kutusu 7">
            <a:extLst>
              <a:ext uri="{FF2B5EF4-FFF2-40B4-BE49-F238E27FC236}">
                <a16:creationId xmlns:a16="http://schemas.microsoft.com/office/drawing/2014/main" id="{F11295D5-B589-3BA9-1875-D73414E434ED}"/>
              </a:ext>
            </a:extLst>
          </p:cNvPr>
          <p:cNvSpPr txBox="1"/>
          <p:nvPr/>
        </p:nvSpPr>
        <p:spPr>
          <a:xfrm>
            <a:off x="2340675" y="2773412"/>
            <a:ext cx="13356526" cy="7294305"/>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İl/ilçe ve okul genelinde yapılacak olan ortak sınavlar için I. Dönemin 1. ve 2. yazılısı için Konu Soru Dağılım Tablosu hazırlanacaktır.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2. yazılı sınavda, 1. yazılıda sorulmuş olan kazanımlara da yer verilmelidir. </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Soru sayısı bilişsel düzeyler göz önüne alınarak belirlenmelidir.</a:t>
            </a:r>
          </a:p>
          <a:p>
            <a:pPr algn="just"/>
            <a:r>
              <a:rPr lang="tr-TR" sz="4000" dirty="0">
                <a:solidFill>
                  <a:schemeClr val="bg1"/>
                </a:solidFill>
                <a:latin typeface="Times New Roman" panose="02020603050405020304" pitchFamily="18" charset="0"/>
                <a:cs typeface="Times New Roman" panose="02020603050405020304" pitchFamily="18" charset="0"/>
              </a:rPr>
              <a:t>Analiz, değerlendirme, sentez gibi üst düzey beceriler ölçülmek isteniyorsa daha az sayıda soru kullanılmalıdır. </a:t>
            </a:r>
          </a:p>
          <a:p>
            <a:endParaRPr lang="tr-TR" sz="4000" dirty="0">
              <a:solidFill>
                <a:schemeClr val="bg1"/>
              </a:solidFill>
            </a:endParaRPr>
          </a:p>
          <a:p>
            <a:endParaRPr lang="tr-TR" sz="2800" dirty="0">
              <a:solidFill>
                <a:schemeClr val="bg1"/>
              </a:solidFill>
            </a:endParaRPr>
          </a:p>
        </p:txBody>
      </p:sp>
      <p:pic>
        <p:nvPicPr>
          <p:cNvPr id="9" name="Resim 8">
            <a:extLst>
              <a:ext uri="{FF2B5EF4-FFF2-40B4-BE49-F238E27FC236}">
                <a16:creationId xmlns:a16="http://schemas.microsoft.com/office/drawing/2014/main" id="{0B3197AE-97C9-0D24-6F8C-5F0686E45E3F}"/>
              </a:ext>
            </a:extLst>
          </p:cNvPr>
          <p:cNvPicPr>
            <a:picLocks noChangeAspect="1"/>
          </p:cNvPicPr>
          <p:nvPr/>
        </p:nvPicPr>
        <p:blipFill>
          <a:blip r:embed="rId2"/>
          <a:stretch>
            <a:fillRect/>
          </a:stretch>
        </p:blipFill>
        <p:spPr>
          <a:xfrm>
            <a:off x="1817888" y="2933700"/>
            <a:ext cx="408467" cy="402371"/>
          </a:xfrm>
          <a:prstGeom prst="rect">
            <a:avLst/>
          </a:prstGeom>
        </p:spPr>
      </p:pic>
      <p:pic>
        <p:nvPicPr>
          <p:cNvPr id="10" name="Resim 9">
            <a:extLst>
              <a:ext uri="{FF2B5EF4-FFF2-40B4-BE49-F238E27FC236}">
                <a16:creationId xmlns:a16="http://schemas.microsoft.com/office/drawing/2014/main" id="{AC840956-2BB7-0CC7-BA00-47341FDF3A0E}"/>
              </a:ext>
            </a:extLst>
          </p:cNvPr>
          <p:cNvPicPr>
            <a:picLocks noChangeAspect="1"/>
          </p:cNvPicPr>
          <p:nvPr/>
        </p:nvPicPr>
        <p:blipFill>
          <a:blip r:embed="rId2"/>
          <a:stretch>
            <a:fillRect/>
          </a:stretch>
        </p:blipFill>
        <p:spPr>
          <a:xfrm>
            <a:off x="1894828" y="5372100"/>
            <a:ext cx="408467" cy="402371"/>
          </a:xfrm>
          <a:prstGeom prst="rect">
            <a:avLst/>
          </a:prstGeom>
        </p:spPr>
      </p:pic>
      <p:pic>
        <p:nvPicPr>
          <p:cNvPr id="11" name="Resim 10">
            <a:extLst>
              <a:ext uri="{FF2B5EF4-FFF2-40B4-BE49-F238E27FC236}">
                <a16:creationId xmlns:a16="http://schemas.microsoft.com/office/drawing/2014/main" id="{5286CBBA-F56C-05D6-785F-C5B83B7AD1BA}"/>
              </a:ext>
            </a:extLst>
          </p:cNvPr>
          <p:cNvPicPr>
            <a:picLocks noChangeAspect="1"/>
          </p:cNvPicPr>
          <p:nvPr/>
        </p:nvPicPr>
        <p:blipFill>
          <a:blip r:embed="rId2"/>
          <a:stretch>
            <a:fillRect/>
          </a:stretch>
        </p:blipFill>
        <p:spPr>
          <a:xfrm>
            <a:off x="1932208" y="7200900"/>
            <a:ext cx="408467" cy="402371"/>
          </a:xfrm>
          <a:prstGeom prst="rect">
            <a:avLst/>
          </a:prstGeom>
        </p:spPr>
      </p:pic>
    </p:spTree>
    <p:extLst>
      <p:ext uri="{BB962C8B-B14F-4D97-AF65-F5344CB8AC3E}">
        <p14:creationId xmlns:p14="http://schemas.microsoft.com/office/powerpoint/2010/main" val="360067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1019175"/>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DİKKAT EDİLECEK HUSUSLAR</a:t>
            </a:r>
            <a:endParaRPr lang="en-US" sz="6700" spc="134" dirty="0">
              <a:solidFill>
                <a:srgbClr val="FFFFFF"/>
              </a:solidFill>
              <a:latin typeface="Zilla Slab Medium"/>
            </a:endParaRPr>
          </a:p>
        </p:txBody>
      </p:sp>
      <p:sp>
        <p:nvSpPr>
          <p:cNvPr id="8" name="Metin kutusu 7">
            <a:extLst>
              <a:ext uri="{FF2B5EF4-FFF2-40B4-BE49-F238E27FC236}">
                <a16:creationId xmlns:a16="http://schemas.microsoft.com/office/drawing/2014/main" id="{F11295D5-B589-3BA9-1875-D73414E434ED}"/>
              </a:ext>
            </a:extLst>
          </p:cNvPr>
          <p:cNvSpPr txBox="1"/>
          <p:nvPr/>
        </p:nvSpPr>
        <p:spPr>
          <a:xfrm>
            <a:off x="2340675" y="2773412"/>
            <a:ext cx="13356526" cy="7294305"/>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İl genelinde tüm okul türlerinin ihtiyaçlarını karşılayacak farklı senaryolara yer verilmelidir. Fen lisesi de herhangi bir dezavantajlı okul da kendi okuluna ait senaryoyu Konu Soru Dağılım Tablosundan bulabilmelidir.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Belirlenen sınav tarihinde tamamlanmamış bir kazanım varsa o kazanımdan soru sorulmamalıdır.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9" name="Resim 8">
            <a:extLst>
              <a:ext uri="{FF2B5EF4-FFF2-40B4-BE49-F238E27FC236}">
                <a16:creationId xmlns:a16="http://schemas.microsoft.com/office/drawing/2014/main" id="{0B3197AE-97C9-0D24-6F8C-5F0686E45E3F}"/>
              </a:ext>
            </a:extLst>
          </p:cNvPr>
          <p:cNvPicPr>
            <a:picLocks noChangeAspect="1"/>
          </p:cNvPicPr>
          <p:nvPr/>
        </p:nvPicPr>
        <p:blipFill>
          <a:blip r:embed="rId2"/>
          <a:stretch>
            <a:fillRect/>
          </a:stretch>
        </p:blipFill>
        <p:spPr>
          <a:xfrm>
            <a:off x="1817888" y="2933700"/>
            <a:ext cx="408467" cy="402371"/>
          </a:xfrm>
          <a:prstGeom prst="rect">
            <a:avLst/>
          </a:prstGeom>
        </p:spPr>
      </p:pic>
      <p:pic>
        <p:nvPicPr>
          <p:cNvPr id="10" name="Resim 9">
            <a:extLst>
              <a:ext uri="{FF2B5EF4-FFF2-40B4-BE49-F238E27FC236}">
                <a16:creationId xmlns:a16="http://schemas.microsoft.com/office/drawing/2014/main" id="{AC840956-2BB7-0CC7-BA00-47341FDF3A0E}"/>
              </a:ext>
            </a:extLst>
          </p:cNvPr>
          <p:cNvPicPr>
            <a:picLocks noChangeAspect="1"/>
          </p:cNvPicPr>
          <p:nvPr/>
        </p:nvPicPr>
        <p:blipFill>
          <a:blip r:embed="rId2"/>
          <a:stretch>
            <a:fillRect/>
          </a:stretch>
        </p:blipFill>
        <p:spPr>
          <a:xfrm>
            <a:off x="1932208" y="6027688"/>
            <a:ext cx="408467" cy="402371"/>
          </a:xfrm>
          <a:prstGeom prst="rect">
            <a:avLst/>
          </a:prstGeom>
        </p:spPr>
      </p:pic>
    </p:spTree>
    <p:extLst>
      <p:ext uri="{BB962C8B-B14F-4D97-AF65-F5344CB8AC3E}">
        <p14:creationId xmlns:p14="http://schemas.microsoft.com/office/powerpoint/2010/main" val="3394341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7" name="TextBox 7"/>
          <p:cNvSpPr txBox="1"/>
          <p:nvPr/>
        </p:nvSpPr>
        <p:spPr>
          <a:xfrm>
            <a:off x="2022122" y="581025"/>
            <a:ext cx="14243755" cy="1019175"/>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DİKKAT EDİLECEK HUSUSLAR</a:t>
            </a:r>
            <a:endParaRPr lang="en-US" sz="6700" spc="134" dirty="0">
              <a:solidFill>
                <a:srgbClr val="FFFFFF"/>
              </a:solidFill>
              <a:latin typeface="Zilla Slab Medium"/>
            </a:endParaRPr>
          </a:p>
        </p:txBody>
      </p:sp>
      <p:sp>
        <p:nvSpPr>
          <p:cNvPr id="8" name="Metin kutusu 7">
            <a:extLst>
              <a:ext uri="{FF2B5EF4-FFF2-40B4-BE49-F238E27FC236}">
                <a16:creationId xmlns:a16="http://schemas.microsoft.com/office/drawing/2014/main" id="{F11295D5-B589-3BA9-1875-D73414E434ED}"/>
              </a:ext>
            </a:extLst>
          </p:cNvPr>
          <p:cNvSpPr txBox="1"/>
          <p:nvPr/>
        </p:nvSpPr>
        <p:spPr>
          <a:xfrm>
            <a:off x="2340675" y="2773412"/>
            <a:ext cx="13356526" cy="6063198"/>
          </a:xfrm>
          <a:prstGeom prst="rect">
            <a:avLst/>
          </a:prstGeom>
          <a:noFill/>
        </p:spPr>
        <p:txBody>
          <a:bodyPr wrap="square">
            <a:spAutoFit/>
          </a:bodyPr>
          <a:lstStyle/>
          <a:p>
            <a:r>
              <a:rPr lang="tr-TR" sz="4000" dirty="0">
                <a:solidFill>
                  <a:schemeClr val="bg1"/>
                </a:solidFill>
                <a:latin typeface="Times New Roman" panose="02020603050405020304" pitchFamily="18" charset="0"/>
                <a:cs typeface="Times New Roman" panose="02020603050405020304" pitchFamily="18" charset="0"/>
              </a:rPr>
              <a:t>Dinleme /izleme/konuşma gibi uygulama sınavının kullanılacağı kazanımlar ‘*’ ile tabloda belirtilmelidir.</a:t>
            </a:r>
          </a:p>
          <a:p>
            <a:endParaRPr lang="tr-TR" sz="4000" dirty="0">
              <a:solidFill>
                <a:schemeClr val="bg1"/>
              </a:solidFill>
              <a:latin typeface="Times New Roman" panose="02020603050405020304" pitchFamily="18" charset="0"/>
              <a:cs typeface="Times New Roman" panose="02020603050405020304" pitchFamily="18" charset="0"/>
            </a:endParaRPr>
          </a:p>
          <a:p>
            <a:r>
              <a:rPr lang="tr-TR" sz="4000" dirty="0">
                <a:solidFill>
                  <a:schemeClr val="bg1"/>
                </a:solidFill>
                <a:latin typeface="Times New Roman" panose="02020603050405020304" pitchFamily="18" charset="0"/>
                <a:cs typeface="Times New Roman" panose="02020603050405020304" pitchFamily="18" charset="0"/>
              </a:rPr>
              <a:t>Sözlü iletişim becerisine yönelik uygulama sınavlarında okul sınıf/alan zümreleri tarafından hazırlanıp uygulanacak kazanımlar ‘**’ ile tabloda belirtilmelidir. </a:t>
            </a:r>
          </a:p>
          <a:p>
            <a:endParaRPr lang="tr-TR" sz="4000" dirty="0">
              <a:solidFill>
                <a:schemeClr val="bg1"/>
              </a:solidFill>
              <a:latin typeface="Times New Roman" panose="02020603050405020304" pitchFamily="18" charset="0"/>
              <a:cs typeface="Times New Roman" panose="02020603050405020304" pitchFamily="18" charset="0"/>
            </a:endParaRPr>
          </a:p>
          <a:p>
            <a:r>
              <a:rPr lang="tr-TR" sz="4000" dirty="0">
                <a:solidFill>
                  <a:schemeClr val="bg1"/>
                </a:solidFill>
                <a:latin typeface="Times New Roman" panose="02020603050405020304" pitchFamily="18" charset="0"/>
                <a:cs typeface="Times New Roman" panose="02020603050405020304" pitchFamily="18" charset="0"/>
              </a:rPr>
              <a:t>Konu Soru Dağılım Tabloları hazırlanırken içerisinde bulunulan hukuki </a:t>
            </a:r>
            <a:r>
              <a:rPr lang="tr-TR" sz="4000">
                <a:solidFill>
                  <a:schemeClr val="bg1"/>
                </a:solidFill>
                <a:latin typeface="Times New Roman" panose="02020603050405020304" pitchFamily="18" charset="0"/>
                <a:cs typeface="Times New Roman" panose="02020603050405020304" pitchFamily="18" charset="0"/>
              </a:rPr>
              <a:t>sorumluluk unutulmamalıdır.</a:t>
            </a:r>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9" name="Resim 8">
            <a:extLst>
              <a:ext uri="{FF2B5EF4-FFF2-40B4-BE49-F238E27FC236}">
                <a16:creationId xmlns:a16="http://schemas.microsoft.com/office/drawing/2014/main" id="{0B3197AE-97C9-0D24-6F8C-5F0686E45E3F}"/>
              </a:ext>
            </a:extLst>
          </p:cNvPr>
          <p:cNvPicPr>
            <a:picLocks noChangeAspect="1"/>
          </p:cNvPicPr>
          <p:nvPr/>
        </p:nvPicPr>
        <p:blipFill>
          <a:blip r:embed="rId2"/>
          <a:stretch>
            <a:fillRect/>
          </a:stretch>
        </p:blipFill>
        <p:spPr>
          <a:xfrm>
            <a:off x="1817888" y="2933700"/>
            <a:ext cx="408467" cy="402371"/>
          </a:xfrm>
          <a:prstGeom prst="rect">
            <a:avLst/>
          </a:prstGeom>
        </p:spPr>
      </p:pic>
      <p:pic>
        <p:nvPicPr>
          <p:cNvPr id="10" name="Resim 9">
            <a:extLst>
              <a:ext uri="{FF2B5EF4-FFF2-40B4-BE49-F238E27FC236}">
                <a16:creationId xmlns:a16="http://schemas.microsoft.com/office/drawing/2014/main" id="{AC840956-2BB7-0CC7-BA00-47341FDF3A0E}"/>
              </a:ext>
            </a:extLst>
          </p:cNvPr>
          <p:cNvPicPr>
            <a:picLocks noChangeAspect="1"/>
          </p:cNvPicPr>
          <p:nvPr/>
        </p:nvPicPr>
        <p:blipFill>
          <a:blip r:embed="rId2"/>
          <a:stretch>
            <a:fillRect/>
          </a:stretch>
        </p:blipFill>
        <p:spPr>
          <a:xfrm>
            <a:off x="1817887" y="4746347"/>
            <a:ext cx="408467" cy="402371"/>
          </a:xfrm>
          <a:prstGeom prst="rect">
            <a:avLst/>
          </a:prstGeom>
        </p:spPr>
      </p:pic>
      <p:pic>
        <p:nvPicPr>
          <p:cNvPr id="11" name="Resim 10">
            <a:extLst>
              <a:ext uri="{FF2B5EF4-FFF2-40B4-BE49-F238E27FC236}">
                <a16:creationId xmlns:a16="http://schemas.microsoft.com/office/drawing/2014/main" id="{5286CBBA-F56C-05D6-785F-C5B83B7AD1BA}"/>
              </a:ext>
            </a:extLst>
          </p:cNvPr>
          <p:cNvPicPr>
            <a:picLocks noChangeAspect="1"/>
          </p:cNvPicPr>
          <p:nvPr/>
        </p:nvPicPr>
        <p:blipFill>
          <a:blip r:embed="rId2"/>
          <a:stretch>
            <a:fillRect/>
          </a:stretch>
        </p:blipFill>
        <p:spPr>
          <a:xfrm>
            <a:off x="1932208" y="7200900"/>
            <a:ext cx="408467" cy="402371"/>
          </a:xfrm>
          <a:prstGeom prst="rect">
            <a:avLst/>
          </a:prstGeom>
        </p:spPr>
      </p:pic>
    </p:spTree>
    <p:extLst>
      <p:ext uri="{BB962C8B-B14F-4D97-AF65-F5344CB8AC3E}">
        <p14:creationId xmlns:p14="http://schemas.microsoft.com/office/powerpoint/2010/main" val="1727064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2"/>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4419600" y="8648700"/>
            <a:ext cx="11125200" cy="756617"/>
          </a:xfrm>
          <a:prstGeom prst="rect">
            <a:avLst/>
          </a:prstGeom>
        </p:spPr>
        <p:txBody>
          <a:bodyPr wrap="square" lIns="0" tIns="0" rIns="0" bIns="0" rtlCol="0" anchor="t">
            <a:spAutoFit/>
          </a:bodyPr>
          <a:lstStyle/>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TEŞEKKÜR EDERİZ.</a:t>
            </a:r>
            <a:endParaRPr lang="en-US" sz="4000" spc="420" dirty="0">
              <a:solidFill>
                <a:srgbClr val="F8FBFD"/>
              </a:solidFill>
              <a:latin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6F2BD6F6-1E9F-1C9A-D1EE-1F82D410F4EC}"/>
              </a:ext>
            </a:extLst>
          </p:cNvPr>
          <p:cNvPicPr>
            <a:picLocks noChangeAspect="1"/>
          </p:cNvPicPr>
          <p:nvPr/>
        </p:nvPicPr>
        <p:blipFill>
          <a:blip r:embed="rId3"/>
          <a:stretch>
            <a:fillRect/>
          </a:stretch>
        </p:blipFill>
        <p:spPr>
          <a:xfrm>
            <a:off x="3417079" y="2053865"/>
            <a:ext cx="11453841" cy="2852831"/>
          </a:xfrm>
          <a:prstGeom prst="rect">
            <a:avLst/>
          </a:prstGeom>
        </p:spPr>
      </p:pic>
      <p:sp>
        <p:nvSpPr>
          <p:cNvPr id="13" name="Metin kutusu 12">
            <a:extLst>
              <a:ext uri="{FF2B5EF4-FFF2-40B4-BE49-F238E27FC236}">
                <a16:creationId xmlns:a16="http://schemas.microsoft.com/office/drawing/2014/main" id="{C8445A8E-228E-4E55-922E-A337114D79FB}"/>
              </a:ext>
            </a:extLst>
          </p:cNvPr>
          <p:cNvSpPr txBox="1"/>
          <p:nvPr/>
        </p:nvSpPr>
        <p:spPr>
          <a:xfrm>
            <a:off x="4191000" y="2781300"/>
            <a:ext cx="10384195" cy="1107996"/>
          </a:xfrm>
          <a:prstGeom prst="rect">
            <a:avLst/>
          </a:prstGeom>
          <a:noFill/>
        </p:spPr>
        <p:txBody>
          <a:bodyPr wrap="square">
            <a:spAutoFit/>
          </a:bodyPr>
          <a:lstStyle/>
          <a:p>
            <a:r>
              <a:rPr lang="tr-TR" sz="6600" dirty="0">
                <a:solidFill>
                  <a:srgbClr val="FF0000"/>
                </a:solidFill>
                <a:hlinkClick r:id="rId4"/>
              </a:rPr>
              <a:t>https://hatayodm.meb.gov.tr/</a:t>
            </a:r>
            <a:endParaRPr lang="tr-TR" sz="6600" dirty="0">
              <a:solidFill>
                <a:srgbClr val="FF0000"/>
              </a:solidFill>
            </a:endParaRPr>
          </a:p>
        </p:txBody>
      </p:sp>
    </p:spTree>
    <p:extLst>
      <p:ext uri="{BB962C8B-B14F-4D97-AF65-F5344CB8AC3E}">
        <p14:creationId xmlns:p14="http://schemas.microsoft.com/office/powerpoint/2010/main" val="109023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graphicFrame>
        <p:nvGraphicFramePr>
          <p:cNvPr id="7" name="Tablo 9">
            <a:extLst>
              <a:ext uri="{FF2B5EF4-FFF2-40B4-BE49-F238E27FC236}">
                <a16:creationId xmlns:a16="http://schemas.microsoft.com/office/drawing/2014/main" id="{1EFC35EC-76FE-4651-1FC9-381D7CD864C0}"/>
              </a:ext>
            </a:extLst>
          </p:cNvPr>
          <p:cNvGraphicFramePr>
            <a:graphicFrameLocks noGrp="1"/>
          </p:cNvGraphicFramePr>
          <p:nvPr>
            <p:extLst>
              <p:ext uri="{D42A27DB-BD31-4B8C-83A1-F6EECF244321}">
                <p14:modId xmlns:p14="http://schemas.microsoft.com/office/powerpoint/2010/main" val="3074282043"/>
              </p:ext>
            </p:extLst>
          </p:nvPr>
        </p:nvGraphicFramePr>
        <p:xfrm>
          <a:off x="3249572" y="3327908"/>
          <a:ext cx="11788854" cy="5244592"/>
        </p:xfrm>
        <a:graphic>
          <a:graphicData uri="http://schemas.openxmlformats.org/drawingml/2006/table">
            <a:tbl>
              <a:tblPr firstRow="1" bandRow="1">
                <a:tableStyleId>{46F890A9-2807-4EBB-B81D-B2AA78EC7F39}</a:tableStyleId>
              </a:tblPr>
              <a:tblGrid>
                <a:gridCol w="4294228">
                  <a:extLst>
                    <a:ext uri="{9D8B030D-6E8A-4147-A177-3AD203B41FA5}">
                      <a16:colId xmlns:a16="http://schemas.microsoft.com/office/drawing/2014/main" val="319977569"/>
                    </a:ext>
                  </a:extLst>
                </a:gridCol>
                <a:gridCol w="7494626">
                  <a:extLst>
                    <a:ext uri="{9D8B030D-6E8A-4147-A177-3AD203B41FA5}">
                      <a16:colId xmlns:a16="http://schemas.microsoft.com/office/drawing/2014/main" val="2119651378"/>
                    </a:ext>
                  </a:extLst>
                </a:gridCol>
              </a:tblGrid>
              <a:tr h="979678">
                <a:tc gridSpan="2">
                  <a:txBody>
                    <a:bodyPr/>
                    <a:lstStyle/>
                    <a:p>
                      <a:pPr algn="ctr"/>
                      <a:endParaRPr lang="tr-TR" dirty="0"/>
                    </a:p>
                    <a:p>
                      <a:pPr algn="ctr"/>
                      <a:r>
                        <a:rPr lang="tr-TR" dirty="0"/>
                        <a:t>SINAV TARİHLERİ</a:t>
                      </a:r>
                    </a:p>
                    <a:p>
                      <a:pPr algn="ctr"/>
                      <a:endParaRPr lang="tr-TR" dirty="0"/>
                    </a:p>
                  </a:txBody>
                  <a:tcPr/>
                </a:tc>
                <a:tc hMerge="1">
                  <a:txBody>
                    <a:bodyPr/>
                    <a:lstStyle/>
                    <a:p>
                      <a:endParaRPr lang="tr-TR" dirty="0"/>
                    </a:p>
                  </a:txBody>
                  <a:tcPr/>
                </a:tc>
                <a:extLst>
                  <a:ext uri="{0D108BD9-81ED-4DB2-BD59-A6C34878D82A}">
                    <a16:rowId xmlns:a16="http://schemas.microsoft.com/office/drawing/2014/main" val="2267509240"/>
                  </a:ext>
                </a:extLst>
              </a:tr>
              <a:tr h="979678">
                <a:tc>
                  <a:txBody>
                    <a:bodyPr/>
                    <a:lstStyle/>
                    <a:p>
                      <a:r>
                        <a:rPr lang="tr-TR" dirty="0"/>
                        <a:t>     I. DÖNEM I. SINAVLAR</a:t>
                      </a:r>
                    </a:p>
                  </a:txBody>
                  <a:tcPr/>
                </a:tc>
                <a:tc>
                  <a:txBody>
                    <a:bodyPr/>
                    <a:lstStyle/>
                    <a:p>
                      <a:r>
                        <a:rPr lang="tr-TR" dirty="0"/>
                        <a:t>Ekim ayı son haftası–Kasım ayı ilk haftası (23 Ekim Başlama)</a:t>
                      </a:r>
                    </a:p>
                  </a:txBody>
                  <a:tcPr/>
                </a:tc>
                <a:extLst>
                  <a:ext uri="{0D108BD9-81ED-4DB2-BD59-A6C34878D82A}">
                    <a16:rowId xmlns:a16="http://schemas.microsoft.com/office/drawing/2014/main" val="3434296897"/>
                  </a:ext>
                </a:extLst>
              </a:tr>
              <a:tr h="979678">
                <a:tc>
                  <a:txBody>
                    <a:bodyPr/>
                    <a:lstStyle/>
                    <a:p>
                      <a:r>
                        <a:rPr lang="tr-TR" dirty="0"/>
                        <a:t>     I. DÖNEM II. SINAVLAR</a:t>
                      </a:r>
                    </a:p>
                  </a:txBody>
                  <a:tcPr/>
                </a:tc>
                <a:tc>
                  <a:txBody>
                    <a:bodyPr/>
                    <a:lstStyle/>
                    <a:p>
                      <a:r>
                        <a:rPr lang="tr-TR" dirty="0"/>
                        <a:t>Aralık ayı son haftası–Ocak ayı ilk haftası</a:t>
                      </a:r>
                    </a:p>
                  </a:txBody>
                  <a:tcPr/>
                </a:tc>
                <a:extLst>
                  <a:ext uri="{0D108BD9-81ED-4DB2-BD59-A6C34878D82A}">
                    <a16:rowId xmlns:a16="http://schemas.microsoft.com/office/drawing/2014/main" val="992879675"/>
                  </a:ext>
                </a:extLst>
              </a:tr>
              <a:tr h="979678">
                <a:tc>
                  <a:txBody>
                    <a:bodyPr/>
                    <a:lstStyle/>
                    <a:p>
                      <a:r>
                        <a:rPr lang="tr-TR" dirty="0"/>
                        <a:t>     II. DÖNEM I. SINAVLAR</a:t>
                      </a:r>
                    </a:p>
                  </a:txBody>
                  <a:tcPr/>
                </a:tc>
                <a:tc>
                  <a:txBody>
                    <a:bodyPr/>
                    <a:lstStyle/>
                    <a:p>
                      <a:r>
                        <a:rPr lang="tr-TR" dirty="0"/>
                        <a:t>Mart ayı son haftası–Nisan ayı ilk haftası</a:t>
                      </a:r>
                    </a:p>
                  </a:txBody>
                  <a:tcPr/>
                </a:tc>
                <a:extLst>
                  <a:ext uri="{0D108BD9-81ED-4DB2-BD59-A6C34878D82A}">
                    <a16:rowId xmlns:a16="http://schemas.microsoft.com/office/drawing/2014/main" val="3532328150"/>
                  </a:ext>
                </a:extLst>
              </a:tr>
              <a:tr h="979678">
                <a:tc>
                  <a:txBody>
                    <a:bodyPr/>
                    <a:lstStyle/>
                    <a:p>
                      <a:r>
                        <a:rPr lang="tr-TR" dirty="0"/>
                        <a:t>     II. DÖNEM II. SINAVLAR</a:t>
                      </a:r>
                    </a:p>
                  </a:txBody>
                  <a:tcPr/>
                </a:tc>
                <a:tc>
                  <a:txBody>
                    <a:bodyPr/>
                    <a:lstStyle/>
                    <a:p>
                      <a:r>
                        <a:rPr lang="tr-TR" dirty="0"/>
                        <a:t>Mayıs ayı son haftası–Haziran ayı ilk haftası</a:t>
                      </a:r>
                    </a:p>
                  </a:txBody>
                  <a:tcPr/>
                </a:tc>
                <a:extLst>
                  <a:ext uri="{0D108BD9-81ED-4DB2-BD59-A6C34878D82A}">
                    <a16:rowId xmlns:a16="http://schemas.microsoft.com/office/drawing/2014/main" val="2098237716"/>
                  </a:ext>
                </a:extLst>
              </a:tr>
            </a:tbl>
          </a:graphicData>
        </a:graphic>
      </p:graphicFrame>
      <p:sp>
        <p:nvSpPr>
          <p:cNvPr id="9" name="Metin kutusu 8">
            <a:extLst>
              <a:ext uri="{FF2B5EF4-FFF2-40B4-BE49-F238E27FC236}">
                <a16:creationId xmlns:a16="http://schemas.microsoft.com/office/drawing/2014/main" id="{9B510BF8-EEFE-6D84-86B0-3FDDFDD76F70}"/>
              </a:ext>
            </a:extLst>
          </p:cNvPr>
          <p:cNvSpPr txBox="1"/>
          <p:nvPr/>
        </p:nvSpPr>
        <p:spPr>
          <a:xfrm>
            <a:off x="3534310" y="2628900"/>
            <a:ext cx="11788854" cy="584775"/>
          </a:xfrm>
          <a:prstGeom prst="rect">
            <a:avLst/>
          </a:prstGeom>
          <a:noFill/>
        </p:spPr>
        <p:txBody>
          <a:bodyPr wrap="square">
            <a:spAutoFit/>
          </a:bodyPr>
          <a:lstStyle/>
          <a:p>
            <a:r>
              <a:rPr lang="tr-TR" sz="3200" dirty="0">
                <a:solidFill>
                  <a:schemeClr val="bg1"/>
                </a:solidFill>
                <a:latin typeface="Times New Roman" panose="02020603050405020304" pitchFamily="18" charset="0"/>
                <a:cs typeface="Times New Roman" panose="02020603050405020304" pitchFamily="18" charset="0"/>
              </a:rPr>
              <a:t>Okullarda sınavlar Bakanlığın ilan ettiği sınav tarihlerinde yapılır.</a:t>
            </a:r>
          </a:p>
        </p:txBody>
      </p:sp>
      <p:pic>
        <p:nvPicPr>
          <p:cNvPr id="12" name="Resim 11">
            <a:extLst>
              <a:ext uri="{FF2B5EF4-FFF2-40B4-BE49-F238E27FC236}">
                <a16:creationId xmlns:a16="http://schemas.microsoft.com/office/drawing/2014/main" id="{1C226A46-32AC-80B3-BF35-91E3798239A1}"/>
              </a:ext>
            </a:extLst>
          </p:cNvPr>
          <p:cNvPicPr>
            <a:picLocks noChangeAspect="1"/>
          </p:cNvPicPr>
          <p:nvPr/>
        </p:nvPicPr>
        <p:blipFill>
          <a:blip r:embed="rId2"/>
          <a:stretch>
            <a:fillRect/>
          </a:stretch>
        </p:blipFill>
        <p:spPr>
          <a:xfrm>
            <a:off x="3101835" y="2720101"/>
            <a:ext cx="408467" cy="402371"/>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3660150" y="701168"/>
            <a:ext cx="10967698" cy="923330"/>
          </a:xfrm>
          <a:prstGeom prst="rect">
            <a:avLst/>
          </a:prstGeom>
          <a:noFill/>
        </p:spPr>
        <p:txBody>
          <a:bodyPr wrap="square">
            <a:spAutoFit/>
          </a:bodyPr>
          <a:lstStyle/>
          <a:p>
            <a:r>
              <a:rPr lang="tr-TR" sz="5400" dirty="0">
                <a:solidFill>
                  <a:schemeClr val="bg1"/>
                </a:solidFill>
                <a:latin typeface="Zilla Slab Medium" panose="020B0604020202020204" charset="-94"/>
                <a:ea typeface="Zilla Slab Medium" panose="020B0604020202020204" charset="-94"/>
              </a:rPr>
              <a:t>YÖNETMELİĞİN İNCELENMESİ</a:t>
            </a:r>
          </a:p>
        </p:txBody>
      </p:sp>
    </p:spTree>
    <p:extLst>
      <p:ext uri="{BB962C8B-B14F-4D97-AF65-F5344CB8AC3E}">
        <p14:creationId xmlns:p14="http://schemas.microsoft.com/office/powerpoint/2010/main" val="193500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2"/>
          <a:stretch>
            <a:fillRect/>
          </a:stretch>
        </p:blipFill>
        <p:spPr>
          <a:xfrm>
            <a:off x="1390381" y="3238500"/>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921713" y="3114909"/>
            <a:ext cx="14344933" cy="667875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Uygulamalı sınavlar hariç birden fazla şubede okutulan derslerin sınavlarının ortak yapılması esastır.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Okullarda yapılacak ortak yazılı sınavların soruları Konu Soru Dağılım Tablosuna göre hazırlanır. Konu Soru Dağılım tablosu il sınıf/alan zümreleri ve Ölçme Değerlendirme Merkezi Müdürlüğü ile birlikte oluşturulur. </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						</a:t>
            </a:r>
            <a:r>
              <a:rPr lang="tr-TR" sz="4000" dirty="0">
                <a:solidFill>
                  <a:schemeClr val="bg1"/>
                </a:solidFill>
                <a:latin typeface="Times New Roman" panose="02020603050405020304" pitchFamily="18" charset="0"/>
                <a:cs typeface="Times New Roman" panose="02020603050405020304" pitchFamily="18" charset="0"/>
                <a:hlinkClick r:id="rId3"/>
              </a:rPr>
              <a:t>Hatay ÖDM Sayfası</a:t>
            </a:r>
            <a:endParaRPr lang="tr-TR" sz="4000" dirty="0">
              <a:solidFill>
                <a:schemeClr val="bg1"/>
              </a:solidFill>
              <a:latin typeface="Times New Roman" panose="02020603050405020304" pitchFamily="18" charset="0"/>
              <a:cs typeface="Times New Roman" panose="02020603050405020304" pitchFamily="18" charset="0"/>
            </a:endParaRPr>
          </a:p>
          <a:p>
            <a:endParaRPr lang="tr-TR" sz="4000" dirty="0">
              <a:solidFill>
                <a:schemeClr val="bg1"/>
              </a:solidFill>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390381" y="5143500"/>
            <a:ext cx="408467" cy="402371"/>
          </a:xfrm>
          <a:prstGeom prst="rect">
            <a:avLst/>
          </a:prstGeom>
        </p:spPr>
      </p:pic>
      <p:pic>
        <p:nvPicPr>
          <p:cNvPr id="7" name="Resim 6">
            <a:extLst>
              <a:ext uri="{FF2B5EF4-FFF2-40B4-BE49-F238E27FC236}">
                <a16:creationId xmlns:a16="http://schemas.microsoft.com/office/drawing/2014/main" id="{8BB59FD0-9DDE-829B-2B72-376D478EA52C}"/>
              </a:ext>
            </a:extLst>
          </p:cNvPr>
          <p:cNvPicPr>
            <a:picLocks noChangeAspect="1"/>
          </p:cNvPicPr>
          <p:nvPr/>
        </p:nvPicPr>
        <p:blipFill>
          <a:blip r:embed="rId5"/>
          <a:stretch>
            <a:fillRect/>
          </a:stretch>
        </p:blipFill>
        <p:spPr>
          <a:xfrm>
            <a:off x="3733800" y="417219"/>
            <a:ext cx="11296867" cy="1457070"/>
          </a:xfrm>
          <a:prstGeom prst="rect">
            <a:avLst/>
          </a:prstGeom>
        </p:spPr>
      </p:pic>
    </p:spTree>
    <p:extLst>
      <p:ext uri="{BB962C8B-B14F-4D97-AF65-F5344CB8AC3E}">
        <p14:creationId xmlns:p14="http://schemas.microsoft.com/office/powerpoint/2010/main" val="31083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sp>
        <p:nvSpPr>
          <p:cNvPr id="9" name="Metin kutusu 8">
            <a:extLst>
              <a:ext uri="{FF2B5EF4-FFF2-40B4-BE49-F238E27FC236}">
                <a16:creationId xmlns:a16="http://schemas.microsoft.com/office/drawing/2014/main" id="{E0AE2D26-C2B4-3625-2E2C-664548862C73}"/>
              </a:ext>
            </a:extLst>
          </p:cNvPr>
          <p:cNvSpPr txBox="1"/>
          <p:nvPr/>
        </p:nvSpPr>
        <p:spPr>
          <a:xfrm>
            <a:off x="1963560" y="2781300"/>
            <a:ext cx="14360877" cy="6247864"/>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Ülke ya da il/ilçe genelinde yapılacak ortak yazılı sınavlar hariç, okullarda yapılan tüm sınavlar cevaplarını öğrencilerin oluşturduğu ve farklı bilişsel düzeyde kazanımları ölçen maddelerden oluşan yazılı yoklama şeklinde yapılır.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Türkçe, Türk Dili ve Edebiyatı ile yabancı dil dersinin sınavları; dinleme, konuşma, okuma ve yazma becerilerini ölçmek için yazılı uygulama yapılır. Ülke geneli ya da il/ilçe geneli ortak sınav yapılması durumunda sınavın uygulamalı kısmı okul tarafından yapılır ve iki sınav birlikte değerlendirilir.</a:t>
            </a:r>
          </a:p>
        </p:txBody>
      </p:sp>
      <p:pic>
        <p:nvPicPr>
          <p:cNvPr id="10" name="Resim 9">
            <a:extLst>
              <a:ext uri="{FF2B5EF4-FFF2-40B4-BE49-F238E27FC236}">
                <a16:creationId xmlns:a16="http://schemas.microsoft.com/office/drawing/2014/main" id="{E730BBA1-CDE7-C308-5D9C-3AA244A2DD45}"/>
              </a:ext>
            </a:extLst>
          </p:cNvPr>
          <p:cNvPicPr>
            <a:picLocks noChangeAspect="1"/>
          </p:cNvPicPr>
          <p:nvPr/>
        </p:nvPicPr>
        <p:blipFill>
          <a:blip r:embed="rId2"/>
          <a:stretch>
            <a:fillRect/>
          </a:stretch>
        </p:blipFill>
        <p:spPr>
          <a:xfrm>
            <a:off x="1515068" y="2933700"/>
            <a:ext cx="408467" cy="402371"/>
          </a:xfrm>
          <a:prstGeom prst="rect">
            <a:avLst/>
          </a:prstGeom>
        </p:spPr>
      </p:pic>
      <p:pic>
        <p:nvPicPr>
          <p:cNvPr id="11" name="Resim 10">
            <a:extLst>
              <a:ext uri="{FF2B5EF4-FFF2-40B4-BE49-F238E27FC236}">
                <a16:creationId xmlns:a16="http://schemas.microsoft.com/office/drawing/2014/main" id="{6E105757-6273-1C33-DC84-91F9E1920277}"/>
              </a:ext>
            </a:extLst>
          </p:cNvPr>
          <p:cNvPicPr>
            <a:picLocks noChangeAspect="1"/>
          </p:cNvPicPr>
          <p:nvPr/>
        </p:nvPicPr>
        <p:blipFill>
          <a:blip r:embed="rId3"/>
          <a:stretch>
            <a:fillRect/>
          </a:stretch>
        </p:blipFill>
        <p:spPr>
          <a:xfrm>
            <a:off x="1515068" y="5981700"/>
            <a:ext cx="408467" cy="402371"/>
          </a:xfrm>
          <a:prstGeom prst="rect">
            <a:avLst/>
          </a:prstGeom>
        </p:spPr>
      </p:pic>
      <p:pic>
        <p:nvPicPr>
          <p:cNvPr id="7" name="Resim 6">
            <a:extLst>
              <a:ext uri="{FF2B5EF4-FFF2-40B4-BE49-F238E27FC236}">
                <a16:creationId xmlns:a16="http://schemas.microsoft.com/office/drawing/2014/main" id="{EE328B65-26E4-F837-C907-2D2ECE22AFBB}"/>
              </a:ext>
            </a:extLst>
          </p:cNvPr>
          <p:cNvPicPr>
            <a:picLocks noChangeAspect="1"/>
          </p:cNvPicPr>
          <p:nvPr/>
        </p:nvPicPr>
        <p:blipFill>
          <a:blip r:embed="rId4"/>
          <a:stretch>
            <a:fillRect/>
          </a:stretch>
        </p:blipFill>
        <p:spPr>
          <a:xfrm>
            <a:off x="3657600" y="326614"/>
            <a:ext cx="11296867" cy="14570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90381" y="3238500"/>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921713" y="3114909"/>
            <a:ext cx="14344933" cy="4832092"/>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Okul öncesi ve ilkokul 1, 2, 3 ve 4 üncü sınıflarda öğrencilerin akademik ve sosyal gelişiminin takibi ders öğretmenlerince sürekli yapılır. Öğrencilerin gelişim düzeyleri, öğretmen rehberliğinde gerçekleştirilen bireysel ve grupla yapılan etkinliklere katılım gözlem formları, oyun temelli değerlendirmeler ve verilen görevleri yerine getirme amaçlı ölçme araçları ile takip edilir.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7" name="Resim 6">
            <a:extLst>
              <a:ext uri="{FF2B5EF4-FFF2-40B4-BE49-F238E27FC236}">
                <a16:creationId xmlns:a16="http://schemas.microsoft.com/office/drawing/2014/main" id="{8607D2AE-21D8-C1B3-00D6-9B50F6677053}"/>
              </a:ext>
            </a:extLst>
          </p:cNvPr>
          <p:cNvPicPr>
            <a:picLocks noChangeAspect="1"/>
          </p:cNvPicPr>
          <p:nvPr/>
        </p:nvPicPr>
        <p:blipFill>
          <a:blip r:embed="rId4"/>
          <a:stretch>
            <a:fillRect/>
          </a:stretch>
        </p:blipFill>
        <p:spPr>
          <a:xfrm>
            <a:off x="3534310" y="417219"/>
            <a:ext cx="11296867" cy="1457070"/>
          </a:xfrm>
          <a:prstGeom prst="rect">
            <a:avLst/>
          </a:prstGeom>
        </p:spPr>
      </p:pic>
    </p:spTree>
    <p:extLst>
      <p:ext uri="{BB962C8B-B14F-4D97-AF65-F5344CB8AC3E}">
        <p14:creationId xmlns:p14="http://schemas.microsoft.com/office/powerpoint/2010/main" val="151442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3"/>
          <a:stretch>
            <a:fillRect/>
          </a:stretch>
        </p:blipFill>
        <p:spPr>
          <a:xfrm>
            <a:off x="1390381" y="3238500"/>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921713" y="3114909"/>
            <a:ext cx="14344933" cy="6340197"/>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Öğretmenler tarafından ünite/tema ve/veya konu sonlarında öğrencilerin gelişimini belirlemek için kısa süreli sınavlar yapılabilir.</a:t>
            </a:r>
          </a:p>
          <a:p>
            <a:pPr algn="just"/>
            <a:endParaRPr lang="tr-TR"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Kaynaştırma/bütünleştirme yoluyla eğitimlerine devam eden öğrencilerin başarılarının değerlendirmesinde </a:t>
            </a:r>
            <a:r>
              <a:rPr lang="tr-TR" sz="4000" dirty="0" err="1">
                <a:solidFill>
                  <a:schemeClr val="bg1"/>
                </a:solidFill>
                <a:latin typeface="Times New Roman" panose="02020603050405020304" pitchFamily="18" charset="0"/>
                <a:cs typeface="Times New Roman" panose="02020603050405020304" pitchFamily="18" charset="0"/>
              </a:rPr>
              <a:t>BEP’te</a:t>
            </a:r>
            <a:r>
              <a:rPr lang="tr-TR" sz="4000" dirty="0">
                <a:solidFill>
                  <a:schemeClr val="bg1"/>
                </a:solidFill>
                <a:latin typeface="Times New Roman" panose="02020603050405020304" pitchFamily="18" charset="0"/>
                <a:cs typeface="Times New Roman" panose="02020603050405020304" pitchFamily="18" charset="0"/>
              </a:rPr>
              <a:t> yer alan amaçlar esas alınır. </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4"/>
          <a:stretch>
            <a:fillRect/>
          </a:stretch>
        </p:blipFill>
        <p:spPr>
          <a:xfrm>
            <a:off x="1402753" y="5981700"/>
            <a:ext cx="408467" cy="402371"/>
          </a:xfrm>
          <a:prstGeom prst="rect">
            <a:avLst/>
          </a:prstGeom>
        </p:spPr>
      </p:pic>
      <p:pic>
        <p:nvPicPr>
          <p:cNvPr id="7" name="Resim 6">
            <a:extLst>
              <a:ext uri="{FF2B5EF4-FFF2-40B4-BE49-F238E27FC236}">
                <a16:creationId xmlns:a16="http://schemas.microsoft.com/office/drawing/2014/main" id="{DB139428-8944-F981-0B52-AB8E062BC7EE}"/>
              </a:ext>
            </a:extLst>
          </p:cNvPr>
          <p:cNvPicPr>
            <a:picLocks noChangeAspect="1"/>
          </p:cNvPicPr>
          <p:nvPr/>
        </p:nvPicPr>
        <p:blipFill>
          <a:blip r:embed="rId5"/>
          <a:stretch>
            <a:fillRect/>
          </a:stretch>
        </p:blipFill>
        <p:spPr>
          <a:xfrm>
            <a:off x="3657600" y="417219"/>
            <a:ext cx="11296867" cy="1457070"/>
          </a:xfrm>
          <a:prstGeom prst="rect">
            <a:avLst/>
          </a:prstGeom>
        </p:spPr>
      </p:pic>
    </p:spTree>
    <p:extLst>
      <p:ext uri="{BB962C8B-B14F-4D97-AF65-F5344CB8AC3E}">
        <p14:creationId xmlns:p14="http://schemas.microsoft.com/office/powerpoint/2010/main" val="100836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800" y="0"/>
            <a:ext cx="18288000" cy="10287000"/>
          </a:xfrm>
          <a:prstGeom prst="rect">
            <a:avLst/>
          </a:prstGeom>
          <a:solidFill>
            <a:srgbClr val="113C61"/>
          </a:solidFill>
        </p:spPr>
        <p:txBody>
          <a:bodyPr/>
          <a:lstStyle/>
          <a:p>
            <a:endParaRPr lang="tr-TR"/>
          </a:p>
        </p:txBody>
      </p:sp>
      <p:sp>
        <p:nvSpPr>
          <p:cNvPr id="3" name="TextBox 3"/>
          <p:cNvSpPr txBox="1"/>
          <p:nvPr/>
        </p:nvSpPr>
        <p:spPr>
          <a:xfrm>
            <a:off x="771229" y="2490692"/>
            <a:ext cx="5777012" cy="1267848"/>
          </a:xfrm>
          <a:prstGeom prst="rect">
            <a:avLst/>
          </a:prstGeom>
        </p:spPr>
        <p:txBody>
          <a:bodyPr wrap="square" lIns="0" tIns="0" rIns="0" bIns="0" rtlCol="0" anchor="t">
            <a:spAutoFit/>
          </a:bodyPr>
          <a:lstStyle/>
          <a:p>
            <a:pPr>
              <a:lnSpc>
                <a:spcPts val="7237"/>
              </a:lnSpc>
            </a:pPr>
            <a:r>
              <a:rPr lang="tr-TR" sz="4000" spc="12" dirty="0">
                <a:solidFill>
                  <a:srgbClr val="FFFFFF"/>
                </a:solidFill>
                <a:latin typeface="+mj-lt"/>
              </a:rPr>
              <a:t>ÜLKE GENELİ ORTAK SINAVLAR </a:t>
            </a:r>
            <a:endParaRPr lang="en-US" sz="4000" spc="12" dirty="0">
              <a:solidFill>
                <a:srgbClr val="FFFFFF"/>
              </a:solidFill>
              <a:latin typeface="+mj-lt"/>
            </a:endParaRPr>
          </a:p>
          <a:p>
            <a:pPr algn="ctr">
              <a:lnSpc>
                <a:spcPts val="3438"/>
              </a:lnSpc>
            </a:pPr>
            <a:endParaRPr lang="en-US" sz="600" spc="12" dirty="0">
              <a:solidFill>
                <a:srgbClr val="FFFFFF"/>
              </a:solidFill>
              <a:latin typeface="Arimo"/>
            </a:endParaRPr>
          </a:p>
        </p:txBody>
      </p:sp>
      <p:sp>
        <p:nvSpPr>
          <p:cNvPr id="6" name="İçerik Yer Tutucusu 3"/>
          <p:cNvSpPr txBox="1">
            <a:spLocks/>
          </p:cNvSpPr>
          <p:nvPr/>
        </p:nvSpPr>
        <p:spPr>
          <a:xfrm>
            <a:off x="1935180" y="2400300"/>
            <a:ext cx="13625446" cy="7315200"/>
          </a:xfrm>
          <a:prstGeom prst="rect">
            <a:avLst/>
          </a:prstGeom>
        </p:spPr>
        <p:txBody>
          <a:bodyPr>
            <a:noAutofit/>
          </a:bodyPr>
          <a:lst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a:lstStyle>
          <a:p>
            <a:pPr>
              <a:lnSpc>
                <a:spcPct val="134000"/>
              </a:lnSpc>
            </a:pPr>
            <a:endParaRPr lang="tr-TR" sz="2800" dirty="0">
              <a:solidFill>
                <a:schemeClr val="bg1"/>
              </a:solidFill>
            </a:endParaRPr>
          </a:p>
          <a:p>
            <a:pPr>
              <a:lnSpc>
                <a:spcPct val="134000"/>
              </a:lnSpc>
            </a:pPr>
            <a:endParaRPr lang="tr-TR" sz="2800" dirty="0">
              <a:solidFill>
                <a:schemeClr val="bg1"/>
              </a:solidFill>
            </a:endParaRPr>
          </a:p>
          <a:p>
            <a:pPr>
              <a:lnSpc>
                <a:spcPct val="134000"/>
              </a:lnSpc>
            </a:pPr>
            <a:endParaRPr lang="tr-TR" sz="2800" dirty="0">
              <a:solidFill>
                <a:schemeClr val="bg1"/>
              </a:solidFill>
            </a:endParaRPr>
          </a:p>
          <a:p>
            <a:pPr>
              <a:lnSpc>
                <a:spcPct val="134000"/>
              </a:lnSpc>
            </a:pPr>
            <a:endParaRPr lang="tr-TR" sz="2800" dirty="0">
              <a:solidFill>
                <a:schemeClr val="bg1"/>
              </a:solidFill>
            </a:endParaRPr>
          </a:p>
        </p:txBody>
      </p:sp>
      <p:sp>
        <p:nvSpPr>
          <p:cNvPr id="13" name="TextBox 3">
            <a:extLst>
              <a:ext uri="{FF2B5EF4-FFF2-40B4-BE49-F238E27FC236}">
                <a16:creationId xmlns:a16="http://schemas.microsoft.com/office/drawing/2014/main" id="{2B425B70-A75C-8803-5222-476C246876AA}"/>
              </a:ext>
            </a:extLst>
          </p:cNvPr>
          <p:cNvSpPr txBox="1"/>
          <p:nvPr/>
        </p:nvSpPr>
        <p:spPr>
          <a:xfrm>
            <a:off x="6403766" y="5615308"/>
            <a:ext cx="4901415" cy="1267848"/>
          </a:xfrm>
          <a:prstGeom prst="rect">
            <a:avLst/>
          </a:prstGeom>
        </p:spPr>
        <p:txBody>
          <a:bodyPr wrap="square" lIns="0" tIns="0" rIns="0" bIns="0" rtlCol="0" anchor="t">
            <a:spAutoFit/>
          </a:bodyPr>
          <a:lstStyle/>
          <a:p>
            <a:pPr>
              <a:lnSpc>
                <a:spcPts val="7237"/>
              </a:lnSpc>
            </a:pPr>
            <a:r>
              <a:rPr lang="tr-TR" sz="4000" spc="12" dirty="0">
                <a:solidFill>
                  <a:srgbClr val="FFFFFF"/>
                </a:solidFill>
                <a:latin typeface="+mj-lt"/>
              </a:rPr>
              <a:t>İL/İLÇE GENELİ ORTAK SINAVLAR </a:t>
            </a:r>
            <a:endParaRPr lang="en-US" sz="4000" spc="12" dirty="0">
              <a:solidFill>
                <a:srgbClr val="FFFFFF"/>
              </a:solidFill>
              <a:latin typeface="+mj-lt"/>
            </a:endParaRPr>
          </a:p>
          <a:p>
            <a:pPr algn="ctr">
              <a:lnSpc>
                <a:spcPts val="3438"/>
              </a:lnSpc>
            </a:pPr>
            <a:endParaRPr lang="en-US" sz="600" spc="12" dirty="0">
              <a:solidFill>
                <a:srgbClr val="FFFFFF"/>
              </a:solidFill>
              <a:latin typeface="Arimo"/>
            </a:endParaRPr>
          </a:p>
        </p:txBody>
      </p:sp>
      <p:sp>
        <p:nvSpPr>
          <p:cNvPr id="14" name="TextBox 3">
            <a:extLst>
              <a:ext uri="{FF2B5EF4-FFF2-40B4-BE49-F238E27FC236}">
                <a16:creationId xmlns:a16="http://schemas.microsoft.com/office/drawing/2014/main" id="{94E72F23-77E0-2F58-7AD4-CCE39C5A0EF6}"/>
              </a:ext>
            </a:extLst>
          </p:cNvPr>
          <p:cNvSpPr txBox="1"/>
          <p:nvPr/>
        </p:nvSpPr>
        <p:spPr>
          <a:xfrm>
            <a:off x="12022826" y="2490692"/>
            <a:ext cx="5238047" cy="1267848"/>
          </a:xfrm>
          <a:prstGeom prst="rect">
            <a:avLst/>
          </a:prstGeom>
        </p:spPr>
        <p:txBody>
          <a:bodyPr wrap="square" lIns="0" tIns="0" rIns="0" bIns="0" rtlCol="0" anchor="t">
            <a:spAutoFit/>
          </a:bodyPr>
          <a:lstStyle/>
          <a:p>
            <a:pPr>
              <a:lnSpc>
                <a:spcPts val="7237"/>
              </a:lnSpc>
            </a:pPr>
            <a:r>
              <a:rPr lang="tr-TR" sz="4000" spc="12" dirty="0">
                <a:solidFill>
                  <a:srgbClr val="FFFFFF"/>
                </a:solidFill>
                <a:latin typeface="+mj-lt"/>
              </a:rPr>
              <a:t>OKUL GENELİ ORTAK SINAVLAR </a:t>
            </a:r>
            <a:endParaRPr lang="en-US" sz="4000" spc="12" dirty="0">
              <a:solidFill>
                <a:srgbClr val="FFFFFF"/>
              </a:solidFill>
              <a:latin typeface="+mj-lt"/>
            </a:endParaRPr>
          </a:p>
          <a:p>
            <a:pPr algn="ctr">
              <a:lnSpc>
                <a:spcPts val="3438"/>
              </a:lnSpc>
            </a:pPr>
            <a:endParaRPr lang="en-US" sz="600" spc="12" dirty="0">
              <a:solidFill>
                <a:srgbClr val="FFFFFF"/>
              </a:solidFill>
              <a:latin typeface="Arimo"/>
            </a:endParaRPr>
          </a:p>
        </p:txBody>
      </p:sp>
      <p:pic>
        <p:nvPicPr>
          <p:cNvPr id="16" name="Grafik 15" descr="Onay işareti">
            <a:extLst>
              <a:ext uri="{FF2B5EF4-FFF2-40B4-BE49-F238E27FC236}">
                <a16:creationId xmlns:a16="http://schemas.microsoft.com/office/drawing/2014/main" id="{9C70A4FF-D45B-EB0C-3396-EA05E1B6EF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501399" y="3350334"/>
            <a:ext cx="1762760" cy="1762760"/>
          </a:xfrm>
          <a:prstGeom prst="rect">
            <a:avLst/>
          </a:prstGeom>
        </p:spPr>
      </p:pic>
      <p:pic>
        <p:nvPicPr>
          <p:cNvPr id="18" name="Grafik 17" descr="Onay işareti">
            <a:extLst>
              <a:ext uri="{FF2B5EF4-FFF2-40B4-BE49-F238E27FC236}">
                <a16:creationId xmlns:a16="http://schemas.microsoft.com/office/drawing/2014/main" id="{CAE55719-AA4D-8123-9FE0-AA219A86D2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131106" y="3350334"/>
            <a:ext cx="1762760" cy="1762760"/>
          </a:xfrm>
          <a:prstGeom prst="rect">
            <a:avLst/>
          </a:prstGeom>
        </p:spPr>
      </p:pic>
      <p:pic>
        <p:nvPicPr>
          <p:cNvPr id="20" name="Grafik 19" descr="Yardım">
            <a:extLst>
              <a:ext uri="{FF2B5EF4-FFF2-40B4-BE49-F238E27FC236}">
                <a16:creationId xmlns:a16="http://schemas.microsoft.com/office/drawing/2014/main" id="{8412FC88-C9BB-34DE-97B9-3A5834B8AA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001176" y="6743700"/>
            <a:ext cx="1706594" cy="1706594"/>
          </a:xfrm>
          <a:prstGeom prst="rect">
            <a:avLst/>
          </a:prstGeom>
        </p:spPr>
      </p:pic>
      <p:pic>
        <p:nvPicPr>
          <p:cNvPr id="4" name="Resim 3">
            <a:extLst>
              <a:ext uri="{FF2B5EF4-FFF2-40B4-BE49-F238E27FC236}">
                <a16:creationId xmlns:a16="http://schemas.microsoft.com/office/drawing/2014/main" id="{3A06994C-8B43-C36A-F2B2-E0CB67E6FC70}"/>
              </a:ext>
            </a:extLst>
          </p:cNvPr>
          <p:cNvPicPr>
            <a:picLocks noChangeAspect="1"/>
          </p:cNvPicPr>
          <p:nvPr/>
        </p:nvPicPr>
        <p:blipFill>
          <a:blip r:embed="rId8"/>
          <a:stretch>
            <a:fillRect/>
          </a:stretch>
        </p:blipFill>
        <p:spPr>
          <a:xfrm>
            <a:off x="8458200" y="4742001"/>
            <a:ext cx="792549" cy="786452"/>
          </a:xfrm>
          <a:prstGeom prst="rect">
            <a:avLst/>
          </a:prstGeom>
        </p:spPr>
      </p:pic>
      <p:pic>
        <p:nvPicPr>
          <p:cNvPr id="7" name="Resim 6">
            <a:extLst>
              <a:ext uri="{FF2B5EF4-FFF2-40B4-BE49-F238E27FC236}">
                <a16:creationId xmlns:a16="http://schemas.microsoft.com/office/drawing/2014/main" id="{F383C770-A446-6F35-8FB1-A95E3D95F604}"/>
              </a:ext>
            </a:extLst>
          </p:cNvPr>
          <p:cNvPicPr>
            <a:picLocks noChangeAspect="1"/>
          </p:cNvPicPr>
          <p:nvPr/>
        </p:nvPicPr>
        <p:blipFill>
          <a:blip r:embed="rId8"/>
          <a:stretch>
            <a:fillRect/>
          </a:stretch>
        </p:blipFill>
        <p:spPr>
          <a:xfrm>
            <a:off x="13986505" y="1175426"/>
            <a:ext cx="792549" cy="786452"/>
          </a:xfrm>
          <a:prstGeom prst="rect">
            <a:avLst/>
          </a:prstGeom>
        </p:spPr>
      </p:pic>
      <p:pic>
        <p:nvPicPr>
          <p:cNvPr id="8" name="Resim 7">
            <a:extLst>
              <a:ext uri="{FF2B5EF4-FFF2-40B4-BE49-F238E27FC236}">
                <a16:creationId xmlns:a16="http://schemas.microsoft.com/office/drawing/2014/main" id="{6FDF850A-B654-9207-CBAB-54922A29AB3E}"/>
              </a:ext>
            </a:extLst>
          </p:cNvPr>
          <p:cNvPicPr>
            <a:picLocks noChangeAspect="1"/>
          </p:cNvPicPr>
          <p:nvPr/>
        </p:nvPicPr>
        <p:blipFill>
          <a:blip r:embed="rId8"/>
          <a:stretch>
            <a:fillRect/>
          </a:stretch>
        </p:blipFill>
        <p:spPr>
          <a:xfrm>
            <a:off x="2565979" y="1181100"/>
            <a:ext cx="792549" cy="78645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1823</TotalTime>
  <Words>2550</Words>
  <Application>Microsoft Office PowerPoint</Application>
  <PresentationFormat>Özel</PresentationFormat>
  <Paragraphs>709</Paragraphs>
  <Slides>35</Slides>
  <Notes>8</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35</vt:i4>
      </vt:variant>
    </vt:vector>
  </HeadingPairs>
  <TitlesOfParts>
    <vt:vector size="45" baseType="lpstr">
      <vt:lpstr>Zilla Slab Medium</vt:lpstr>
      <vt:lpstr>Wingdings 3</vt:lpstr>
      <vt:lpstr>Times New Roman</vt:lpstr>
      <vt:lpstr>Arial</vt:lpstr>
      <vt:lpstr>Roboto Bold</vt:lpstr>
      <vt:lpstr>Tw Cen MT Condensed</vt:lpstr>
      <vt:lpstr>Tw Cen MT</vt:lpstr>
      <vt:lpstr>Calibri</vt:lpstr>
      <vt:lpstr>Arimo</vt:lpstr>
      <vt:lpstr>Entegral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ÖLÇME DEĞERLENDİRME MERKEZİ</dc:title>
  <dc:creator>YASBUR</dc:creator>
  <cp:lastModifiedBy>User</cp:lastModifiedBy>
  <cp:revision>132</cp:revision>
  <dcterms:created xsi:type="dcterms:W3CDTF">2006-08-16T00:00:00Z</dcterms:created>
  <dcterms:modified xsi:type="dcterms:W3CDTF">2023-10-20T08:50:57Z</dcterms:modified>
  <dc:identifier>DAEjf4Ppok8</dc:identifier>
</cp:coreProperties>
</file>